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50"/>
  </p:notesMasterIdLst>
  <p:handoutMasterIdLst>
    <p:handoutMasterId r:id="rId51"/>
  </p:handoutMasterIdLst>
  <p:sldIdLst>
    <p:sldId id="257" r:id="rId5"/>
    <p:sldId id="392" r:id="rId6"/>
    <p:sldId id="393" r:id="rId7"/>
    <p:sldId id="389" r:id="rId8"/>
    <p:sldId id="384" r:id="rId9"/>
    <p:sldId id="317" r:id="rId10"/>
    <p:sldId id="394" r:id="rId11"/>
    <p:sldId id="396" r:id="rId12"/>
    <p:sldId id="414" r:id="rId13"/>
    <p:sldId id="415" r:id="rId14"/>
    <p:sldId id="416" r:id="rId15"/>
    <p:sldId id="417" r:id="rId16"/>
    <p:sldId id="395" r:id="rId17"/>
    <p:sldId id="259" r:id="rId18"/>
    <p:sldId id="260" r:id="rId19"/>
    <p:sldId id="261" r:id="rId20"/>
    <p:sldId id="262" r:id="rId21"/>
    <p:sldId id="418" r:id="rId22"/>
    <p:sldId id="263" r:id="rId23"/>
    <p:sldId id="265" r:id="rId24"/>
    <p:sldId id="264" r:id="rId25"/>
    <p:sldId id="266" r:id="rId26"/>
    <p:sldId id="419" r:id="rId27"/>
    <p:sldId id="268" r:id="rId28"/>
    <p:sldId id="421" r:id="rId29"/>
    <p:sldId id="267" r:id="rId30"/>
    <p:sldId id="422" r:id="rId31"/>
    <p:sldId id="409" r:id="rId32"/>
    <p:sldId id="408" r:id="rId33"/>
    <p:sldId id="407" r:id="rId34"/>
    <p:sldId id="412" r:id="rId35"/>
    <p:sldId id="423" r:id="rId36"/>
    <p:sldId id="424" r:id="rId37"/>
    <p:sldId id="425" r:id="rId38"/>
    <p:sldId id="426" r:id="rId39"/>
    <p:sldId id="413" r:id="rId40"/>
    <p:sldId id="410" r:id="rId41"/>
    <p:sldId id="397" r:id="rId42"/>
    <p:sldId id="398" r:id="rId43"/>
    <p:sldId id="427" r:id="rId44"/>
    <p:sldId id="428" r:id="rId45"/>
    <p:sldId id="321" r:id="rId46"/>
    <p:sldId id="399" r:id="rId47"/>
    <p:sldId id="400" r:id="rId48"/>
    <p:sldId id="39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7" autoAdjust="0"/>
    <p:restoredTop sz="94641" autoAdjust="0"/>
  </p:normalViewPr>
  <p:slideViewPr>
    <p:cSldViewPr snapToGrid="0">
      <p:cViewPr varScale="1">
        <p:scale>
          <a:sx n="78" d="100"/>
          <a:sy n="78" d="100"/>
        </p:scale>
        <p:origin x="922" y="67"/>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4176"/>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AACDFE-2A5B-4635-AD01-426ACC811E20}"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839AABA4-AE2D-489E-BF4E-1336D128DEBD}">
      <dgm:prSet custT="1"/>
      <dgm:spPr/>
      <dgm:t>
        <a:bodyPr/>
        <a:lstStyle/>
        <a:p>
          <a:pPr algn="ctr"/>
          <a:r>
            <a:rPr lang="en-US" sz="1600" b="0" i="0" dirty="0"/>
            <a:t>For the chosen ingredients by the user the program will recommend meals on it</a:t>
          </a:r>
          <a:endParaRPr lang="en-US" sz="1600" dirty="0"/>
        </a:p>
      </dgm:t>
    </dgm:pt>
    <dgm:pt modelId="{6EEA4054-B0F8-4699-BB9C-DFC387302A0E}" type="parTrans" cxnId="{4C5B10D1-2169-4D96-AD03-F39A10C52D96}">
      <dgm:prSet/>
      <dgm:spPr/>
      <dgm:t>
        <a:bodyPr/>
        <a:lstStyle/>
        <a:p>
          <a:endParaRPr lang="en-US"/>
        </a:p>
      </dgm:t>
    </dgm:pt>
    <dgm:pt modelId="{0129BBB9-27C7-4FEC-953A-78BFD34D5B60}" type="sibTrans" cxnId="{4C5B10D1-2169-4D96-AD03-F39A10C52D96}">
      <dgm:prSet/>
      <dgm:spPr/>
      <dgm:t>
        <a:bodyPr/>
        <a:lstStyle/>
        <a:p>
          <a:endParaRPr lang="en-US"/>
        </a:p>
      </dgm:t>
    </dgm:pt>
    <dgm:pt modelId="{D70A310C-2F5F-4545-9F22-3A1A388DC92E}">
      <dgm:prSet/>
      <dgm:spPr/>
      <dgm:t>
        <a:bodyPr/>
        <a:lstStyle/>
        <a:p>
          <a:r>
            <a:rPr lang="en-US" b="0" i="0" dirty="0"/>
            <a:t>More regional food</a:t>
          </a:r>
          <a:endParaRPr lang="en-US" dirty="0"/>
        </a:p>
      </dgm:t>
    </dgm:pt>
    <dgm:pt modelId="{1C8F615A-9F29-40A8-BDE8-0742EB8CBC39}" type="parTrans" cxnId="{808A82CE-3FAD-4FAE-BFA9-B177BF8097AF}">
      <dgm:prSet/>
      <dgm:spPr/>
      <dgm:t>
        <a:bodyPr/>
        <a:lstStyle/>
        <a:p>
          <a:endParaRPr lang="en-US"/>
        </a:p>
      </dgm:t>
    </dgm:pt>
    <dgm:pt modelId="{A9A1E458-C85C-472A-B3DC-65545D87EEA2}" type="sibTrans" cxnId="{808A82CE-3FAD-4FAE-BFA9-B177BF8097AF}">
      <dgm:prSet/>
      <dgm:spPr/>
      <dgm:t>
        <a:bodyPr/>
        <a:lstStyle/>
        <a:p>
          <a:endParaRPr lang="en-US"/>
        </a:p>
      </dgm:t>
    </dgm:pt>
    <dgm:pt modelId="{F352CA09-CB3C-4604-8215-244D43EC7FD6}">
      <dgm:prSet custT="1"/>
      <dgm:spPr/>
      <dgm:t>
        <a:bodyPr/>
        <a:lstStyle/>
        <a:p>
          <a:pPr algn="ctr"/>
          <a:r>
            <a:rPr lang="en-US" sz="1600" b="1" i="0" dirty="0"/>
            <a:t>Advanced Features</a:t>
          </a:r>
          <a:endParaRPr lang="en-US" sz="1600" b="1" u="sng" dirty="0"/>
        </a:p>
      </dgm:t>
    </dgm:pt>
    <dgm:pt modelId="{1060B505-5F97-416A-97D0-8AE7C6252F38}" type="parTrans" cxnId="{F64E329E-057B-40A9-961C-FEECA4CB2FC0}">
      <dgm:prSet/>
      <dgm:spPr/>
      <dgm:t>
        <a:bodyPr/>
        <a:lstStyle/>
        <a:p>
          <a:endParaRPr lang="en-US"/>
        </a:p>
      </dgm:t>
    </dgm:pt>
    <dgm:pt modelId="{E5B25743-2356-4589-8A81-2279558AFC6E}" type="sibTrans" cxnId="{F64E329E-057B-40A9-961C-FEECA4CB2FC0}">
      <dgm:prSet/>
      <dgm:spPr/>
      <dgm:t>
        <a:bodyPr/>
        <a:lstStyle/>
        <a:p>
          <a:endParaRPr lang="en-US"/>
        </a:p>
      </dgm:t>
    </dgm:pt>
    <dgm:pt modelId="{C5C3E6E8-CC4B-4FAF-9A61-CD542C015BB3}">
      <dgm:prSet/>
      <dgm:spPr/>
      <dgm:t>
        <a:bodyPr/>
        <a:lstStyle/>
        <a:p>
          <a:r>
            <a:rPr lang="en-US" b="0" i="0" dirty="0"/>
            <a:t>Mobile Application: Develop a dedicated mobile app to offer a seamless experience and offline access.</a:t>
          </a:r>
          <a:endParaRPr lang="en-US" dirty="0"/>
        </a:p>
      </dgm:t>
    </dgm:pt>
    <dgm:pt modelId="{0F511380-74FD-4E52-85FD-2B9E52AFBD85}" type="parTrans" cxnId="{7E611406-FEBD-4E9F-BE14-14DA274A3CE3}">
      <dgm:prSet/>
      <dgm:spPr/>
      <dgm:t>
        <a:bodyPr/>
        <a:lstStyle/>
        <a:p>
          <a:endParaRPr lang="en-US"/>
        </a:p>
      </dgm:t>
    </dgm:pt>
    <dgm:pt modelId="{8CDB21DB-888B-4546-B0B1-9E58AC77DAE6}" type="sibTrans" cxnId="{7E611406-FEBD-4E9F-BE14-14DA274A3CE3}">
      <dgm:prSet/>
      <dgm:spPr/>
      <dgm:t>
        <a:bodyPr/>
        <a:lstStyle/>
        <a:p>
          <a:endParaRPr lang="en-US"/>
        </a:p>
      </dgm:t>
    </dgm:pt>
    <dgm:pt modelId="{0491C47D-8EAE-4688-A29A-6B59E028DF41}">
      <dgm:prSet/>
      <dgm:spPr/>
      <dgm:t>
        <a:bodyPr/>
        <a:lstStyle/>
        <a:p>
          <a:r>
            <a:rPr lang="en-US" b="0" i="0" dirty="0"/>
            <a:t>User-Generated Content: Encourage users to share their own recipes, success stories, and tips, fostering a sense of community and engagement.</a:t>
          </a:r>
          <a:endParaRPr lang="en-US" dirty="0"/>
        </a:p>
      </dgm:t>
    </dgm:pt>
    <dgm:pt modelId="{87D00427-4D84-457A-9503-2F845FACC131}" type="parTrans" cxnId="{1CDC2E54-A565-4654-8452-68929FA756BB}">
      <dgm:prSet/>
      <dgm:spPr/>
      <dgm:t>
        <a:bodyPr/>
        <a:lstStyle/>
        <a:p>
          <a:endParaRPr lang="en-US"/>
        </a:p>
      </dgm:t>
    </dgm:pt>
    <dgm:pt modelId="{A602BDE6-6E65-4E00-9AC6-77F17183C34B}" type="sibTrans" cxnId="{1CDC2E54-A565-4654-8452-68929FA756BB}">
      <dgm:prSet/>
      <dgm:spPr/>
      <dgm:t>
        <a:bodyPr/>
        <a:lstStyle/>
        <a:p>
          <a:endParaRPr lang="en-US"/>
        </a:p>
      </dgm:t>
    </dgm:pt>
    <dgm:pt modelId="{207F7052-58F7-4AA0-AF3E-BCDCDDD763B4}">
      <dgm:prSet custT="1"/>
      <dgm:spPr/>
      <dgm:t>
        <a:bodyPr/>
        <a:lstStyle/>
        <a:p>
          <a:pPr algn="ctr"/>
          <a:endParaRPr lang="en-US" sz="1600" b="1" u="sng" dirty="0"/>
        </a:p>
      </dgm:t>
    </dgm:pt>
    <dgm:pt modelId="{76CF2549-65E0-4BF0-AB70-B1E21E2E9427}" type="parTrans" cxnId="{22A9E99C-B38A-4C11-B680-673D119153C0}">
      <dgm:prSet/>
      <dgm:spPr/>
      <dgm:t>
        <a:bodyPr/>
        <a:lstStyle/>
        <a:p>
          <a:endParaRPr lang="en-US"/>
        </a:p>
      </dgm:t>
    </dgm:pt>
    <dgm:pt modelId="{133E3A53-F533-4E06-AD51-6062332291F8}" type="sibTrans" cxnId="{22A9E99C-B38A-4C11-B680-673D119153C0}">
      <dgm:prSet/>
      <dgm:spPr/>
      <dgm:t>
        <a:bodyPr/>
        <a:lstStyle/>
        <a:p>
          <a:endParaRPr lang="en-US"/>
        </a:p>
      </dgm:t>
    </dgm:pt>
    <dgm:pt modelId="{9C762213-1FAB-4C50-A197-CF9856E6C5B9}" type="pres">
      <dgm:prSet presAssocID="{06AACDFE-2A5B-4635-AD01-426ACC811E20}" presName="vert0" presStyleCnt="0">
        <dgm:presLayoutVars>
          <dgm:dir/>
          <dgm:animOne val="branch"/>
          <dgm:animLvl val="lvl"/>
        </dgm:presLayoutVars>
      </dgm:prSet>
      <dgm:spPr/>
    </dgm:pt>
    <dgm:pt modelId="{EB22DBAC-A291-46E8-AF17-651C46344442}" type="pres">
      <dgm:prSet presAssocID="{839AABA4-AE2D-489E-BF4E-1336D128DEBD}" presName="thickLine" presStyleLbl="alignNode1" presStyleIdx="0" presStyleCnt="6"/>
      <dgm:spPr/>
    </dgm:pt>
    <dgm:pt modelId="{DAB95019-253B-453D-930A-666DB3161B70}" type="pres">
      <dgm:prSet presAssocID="{839AABA4-AE2D-489E-BF4E-1336D128DEBD}" presName="horz1" presStyleCnt="0"/>
      <dgm:spPr/>
    </dgm:pt>
    <dgm:pt modelId="{DBDCE78C-BB09-4AD9-A0AC-23256A8D18C1}" type="pres">
      <dgm:prSet presAssocID="{839AABA4-AE2D-489E-BF4E-1336D128DEBD}" presName="tx1" presStyleLbl="revTx" presStyleIdx="0" presStyleCnt="6"/>
      <dgm:spPr/>
    </dgm:pt>
    <dgm:pt modelId="{D4E2EABA-2585-4672-9CAA-5D6CC0660836}" type="pres">
      <dgm:prSet presAssocID="{839AABA4-AE2D-489E-BF4E-1336D128DEBD}" presName="vert1" presStyleCnt="0"/>
      <dgm:spPr/>
    </dgm:pt>
    <dgm:pt modelId="{DDCE8667-338C-4597-BF8D-916B497B417B}" type="pres">
      <dgm:prSet presAssocID="{D70A310C-2F5F-4545-9F22-3A1A388DC92E}" presName="thickLine" presStyleLbl="alignNode1" presStyleIdx="1" presStyleCnt="6"/>
      <dgm:spPr/>
    </dgm:pt>
    <dgm:pt modelId="{D89FF760-E12E-45B2-96C6-4A2DC85D915E}" type="pres">
      <dgm:prSet presAssocID="{D70A310C-2F5F-4545-9F22-3A1A388DC92E}" presName="horz1" presStyleCnt="0"/>
      <dgm:spPr/>
    </dgm:pt>
    <dgm:pt modelId="{03A73ABB-19EC-4E6A-9FAF-AE3553D80B39}" type="pres">
      <dgm:prSet presAssocID="{D70A310C-2F5F-4545-9F22-3A1A388DC92E}" presName="tx1" presStyleLbl="revTx" presStyleIdx="1" presStyleCnt="6"/>
      <dgm:spPr/>
    </dgm:pt>
    <dgm:pt modelId="{ADA67722-582A-4513-BF10-69AE404BC285}" type="pres">
      <dgm:prSet presAssocID="{D70A310C-2F5F-4545-9F22-3A1A388DC92E}" presName="vert1" presStyleCnt="0"/>
      <dgm:spPr/>
    </dgm:pt>
    <dgm:pt modelId="{A9B35044-AE25-43F1-859A-B4C626E1FC53}" type="pres">
      <dgm:prSet presAssocID="{F352CA09-CB3C-4604-8215-244D43EC7FD6}" presName="thickLine" presStyleLbl="alignNode1" presStyleIdx="2" presStyleCnt="6"/>
      <dgm:spPr/>
    </dgm:pt>
    <dgm:pt modelId="{8B7A95DC-20BF-4629-9A1F-2B70D4FAABD0}" type="pres">
      <dgm:prSet presAssocID="{F352CA09-CB3C-4604-8215-244D43EC7FD6}" presName="horz1" presStyleCnt="0"/>
      <dgm:spPr/>
    </dgm:pt>
    <dgm:pt modelId="{7D23EB0E-9F2C-44B1-BA67-4CBDB2DD01A0}" type="pres">
      <dgm:prSet presAssocID="{F352CA09-CB3C-4604-8215-244D43EC7FD6}" presName="tx1" presStyleLbl="revTx" presStyleIdx="2" presStyleCnt="6"/>
      <dgm:spPr/>
    </dgm:pt>
    <dgm:pt modelId="{E3822F4A-5432-4FCE-AC52-96AA44856389}" type="pres">
      <dgm:prSet presAssocID="{F352CA09-CB3C-4604-8215-244D43EC7FD6}" presName="vert1" presStyleCnt="0"/>
      <dgm:spPr/>
    </dgm:pt>
    <dgm:pt modelId="{BE6DB89F-F293-411C-BB93-722623F22419}" type="pres">
      <dgm:prSet presAssocID="{207F7052-58F7-4AA0-AF3E-BCDCDDD763B4}" presName="thickLine" presStyleLbl="alignNode1" presStyleIdx="3" presStyleCnt="6"/>
      <dgm:spPr/>
    </dgm:pt>
    <dgm:pt modelId="{43442CE1-D7D4-4974-98CC-622D0A4C0AB9}" type="pres">
      <dgm:prSet presAssocID="{207F7052-58F7-4AA0-AF3E-BCDCDDD763B4}" presName="horz1" presStyleCnt="0"/>
      <dgm:spPr/>
    </dgm:pt>
    <dgm:pt modelId="{A7D25801-371E-4186-AEEB-CA254F9BF074}" type="pres">
      <dgm:prSet presAssocID="{207F7052-58F7-4AA0-AF3E-BCDCDDD763B4}" presName="tx1" presStyleLbl="revTx" presStyleIdx="3" presStyleCnt="6"/>
      <dgm:spPr/>
    </dgm:pt>
    <dgm:pt modelId="{5B755A94-A7C3-428D-AC15-9CEAD343F1CB}" type="pres">
      <dgm:prSet presAssocID="{207F7052-58F7-4AA0-AF3E-BCDCDDD763B4}" presName="vert1" presStyleCnt="0"/>
      <dgm:spPr/>
    </dgm:pt>
    <dgm:pt modelId="{56256C73-81C7-4A1C-93CA-03A793819955}" type="pres">
      <dgm:prSet presAssocID="{C5C3E6E8-CC4B-4FAF-9A61-CD542C015BB3}" presName="thickLine" presStyleLbl="alignNode1" presStyleIdx="4" presStyleCnt="6"/>
      <dgm:spPr/>
    </dgm:pt>
    <dgm:pt modelId="{D2B2B093-9205-4D26-B484-11335C01AAFE}" type="pres">
      <dgm:prSet presAssocID="{C5C3E6E8-CC4B-4FAF-9A61-CD542C015BB3}" presName="horz1" presStyleCnt="0"/>
      <dgm:spPr/>
    </dgm:pt>
    <dgm:pt modelId="{30589171-E980-45BD-8758-6225FC71EA14}" type="pres">
      <dgm:prSet presAssocID="{C5C3E6E8-CC4B-4FAF-9A61-CD542C015BB3}" presName="tx1" presStyleLbl="revTx" presStyleIdx="4" presStyleCnt="6"/>
      <dgm:spPr/>
    </dgm:pt>
    <dgm:pt modelId="{13CB585F-FE2E-4E49-91D9-BD52571EBF89}" type="pres">
      <dgm:prSet presAssocID="{C5C3E6E8-CC4B-4FAF-9A61-CD542C015BB3}" presName="vert1" presStyleCnt="0"/>
      <dgm:spPr/>
    </dgm:pt>
    <dgm:pt modelId="{FC890FCB-E656-4C82-A259-F6EB7AA67991}" type="pres">
      <dgm:prSet presAssocID="{0491C47D-8EAE-4688-A29A-6B59E028DF41}" presName="thickLine" presStyleLbl="alignNode1" presStyleIdx="5" presStyleCnt="6"/>
      <dgm:spPr/>
    </dgm:pt>
    <dgm:pt modelId="{079B9610-347C-4776-80F2-630BDF9F8EED}" type="pres">
      <dgm:prSet presAssocID="{0491C47D-8EAE-4688-A29A-6B59E028DF41}" presName="horz1" presStyleCnt="0"/>
      <dgm:spPr/>
    </dgm:pt>
    <dgm:pt modelId="{7654843A-8E37-4D2B-A622-BBFD2D07DF0A}" type="pres">
      <dgm:prSet presAssocID="{0491C47D-8EAE-4688-A29A-6B59E028DF41}" presName="tx1" presStyleLbl="revTx" presStyleIdx="5" presStyleCnt="6"/>
      <dgm:spPr/>
    </dgm:pt>
    <dgm:pt modelId="{75499908-E4EA-45B1-A1A9-DED81F4A206B}" type="pres">
      <dgm:prSet presAssocID="{0491C47D-8EAE-4688-A29A-6B59E028DF41}" presName="vert1" presStyleCnt="0"/>
      <dgm:spPr/>
    </dgm:pt>
  </dgm:ptLst>
  <dgm:cxnLst>
    <dgm:cxn modelId="{7E611406-FEBD-4E9F-BE14-14DA274A3CE3}" srcId="{06AACDFE-2A5B-4635-AD01-426ACC811E20}" destId="{C5C3E6E8-CC4B-4FAF-9A61-CD542C015BB3}" srcOrd="4" destOrd="0" parTransId="{0F511380-74FD-4E52-85FD-2B9E52AFBD85}" sibTransId="{8CDB21DB-888B-4546-B0B1-9E58AC77DAE6}"/>
    <dgm:cxn modelId="{1E2C0A19-376E-4001-B801-FC77FE25391D}" type="presOf" srcId="{F352CA09-CB3C-4604-8215-244D43EC7FD6}" destId="{7D23EB0E-9F2C-44B1-BA67-4CBDB2DD01A0}" srcOrd="0" destOrd="0" presId="urn:microsoft.com/office/officeart/2008/layout/LinedList"/>
    <dgm:cxn modelId="{1C7ADB1E-5736-4911-A540-2F38ED35474B}" type="presOf" srcId="{839AABA4-AE2D-489E-BF4E-1336D128DEBD}" destId="{DBDCE78C-BB09-4AD9-A0AC-23256A8D18C1}" srcOrd="0" destOrd="0" presId="urn:microsoft.com/office/officeart/2008/layout/LinedList"/>
    <dgm:cxn modelId="{D9FDF427-CE4B-456B-B493-9672298FCD99}" type="presOf" srcId="{06AACDFE-2A5B-4635-AD01-426ACC811E20}" destId="{9C762213-1FAB-4C50-A197-CF9856E6C5B9}" srcOrd="0" destOrd="0" presId="urn:microsoft.com/office/officeart/2008/layout/LinedList"/>
    <dgm:cxn modelId="{F609E661-BC05-455F-A35C-8174B7431D46}" type="presOf" srcId="{C5C3E6E8-CC4B-4FAF-9A61-CD542C015BB3}" destId="{30589171-E980-45BD-8758-6225FC71EA14}" srcOrd="0" destOrd="0" presId="urn:microsoft.com/office/officeart/2008/layout/LinedList"/>
    <dgm:cxn modelId="{1CDC2E54-A565-4654-8452-68929FA756BB}" srcId="{06AACDFE-2A5B-4635-AD01-426ACC811E20}" destId="{0491C47D-8EAE-4688-A29A-6B59E028DF41}" srcOrd="5" destOrd="0" parTransId="{87D00427-4D84-457A-9503-2F845FACC131}" sibTransId="{A602BDE6-6E65-4E00-9AC6-77F17183C34B}"/>
    <dgm:cxn modelId="{6ED10582-620C-40F5-9CD9-ADDE48E153F3}" type="presOf" srcId="{0491C47D-8EAE-4688-A29A-6B59E028DF41}" destId="{7654843A-8E37-4D2B-A622-BBFD2D07DF0A}" srcOrd="0" destOrd="0" presId="urn:microsoft.com/office/officeart/2008/layout/LinedList"/>
    <dgm:cxn modelId="{1FAA1C85-C149-410B-B888-54DB777CB41D}" type="presOf" srcId="{207F7052-58F7-4AA0-AF3E-BCDCDDD763B4}" destId="{A7D25801-371E-4186-AEEB-CA254F9BF074}" srcOrd="0" destOrd="0" presId="urn:microsoft.com/office/officeart/2008/layout/LinedList"/>
    <dgm:cxn modelId="{22A9E99C-B38A-4C11-B680-673D119153C0}" srcId="{06AACDFE-2A5B-4635-AD01-426ACC811E20}" destId="{207F7052-58F7-4AA0-AF3E-BCDCDDD763B4}" srcOrd="3" destOrd="0" parTransId="{76CF2549-65E0-4BF0-AB70-B1E21E2E9427}" sibTransId="{133E3A53-F533-4E06-AD51-6062332291F8}"/>
    <dgm:cxn modelId="{F64E329E-057B-40A9-961C-FEECA4CB2FC0}" srcId="{06AACDFE-2A5B-4635-AD01-426ACC811E20}" destId="{F352CA09-CB3C-4604-8215-244D43EC7FD6}" srcOrd="2" destOrd="0" parTransId="{1060B505-5F97-416A-97D0-8AE7C6252F38}" sibTransId="{E5B25743-2356-4589-8A81-2279558AFC6E}"/>
    <dgm:cxn modelId="{808A82CE-3FAD-4FAE-BFA9-B177BF8097AF}" srcId="{06AACDFE-2A5B-4635-AD01-426ACC811E20}" destId="{D70A310C-2F5F-4545-9F22-3A1A388DC92E}" srcOrd="1" destOrd="0" parTransId="{1C8F615A-9F29-40A8-BDE8-0742EB8CBC39}" sibTransId="{A9A1E458-C85C-472A-B3DC-65545D87EEA2}"/>
    <dgm:cxn modelId="{4C5B10D1-2169-4D96-AD03-F39A10C52D96}" srcId="{06AACDFE-2A5B-4635-AD01-426ACC811E20}" destId="{839AABA4-AE2D-489E-BF4E-1336D128DEBD}" srcOrd="0" destOrd="0" parTransId="{6EEA4054-B0F8-4699-BB9C-DFC387302A0E}" sibTransId="{0129BBB9-27C7-4FEC-953A-78BFD34D5B60}"/>
    <dgm:cxn modelId="{4B6AE0D9-6CAB-417B-87AF-FA14DDF155C7}" type="presOf" srcId="{D70A310C-2F5F-4545-9F22-3A1A388DC92E}" destId="{03A73ABB-19EC-4E6A-9FAF-AE3553D80B39}" srcOrd="0" destOrd="0" presId="urn:microsoft.com/office/officeart/2008/layout/LinedList"/>
    <dgm:cxn modelId="{C1D43A63-4E40-45D8-9AEC-139027E7E032}" type="presParOf" srcId="{9C762213-1FAB-4C50-A197-CF9856E6C5B9}" destId="{EB22DBAC-A291-46E8-AF17-651C46344442}" srcOrd="0" destOrd="0" presId="urn:microsoft.com/office/officeart/2008/layout/LinedList"/>
    <dgm:cxn modelId="{70F49B38-D699-4B1F-AA64-655BD488C7B1}" type="presParOf" srcId="{9C762213-1FAB-4C50-A197-CF9856E6C5B9}" destId="{DAB95019-253B-453D-930A-666DB3161B70}" srcOrd="1" destOrd="0" presId="urn:microsoft.com/office/officeart/2008/layout/LinedList"/>
    <dgm:cxn modelId="{98E0C908-14E3-44CB-96F4-78321A638C02}" type="presParOf" srcId="{DAB95019-253B-453D-930A-666DB3161B70}" destId="{DBDCE78C-BB09-4AD9-A0AC-23256A8D18C1}" srcOrd="0" destOrd="0" presId="urn:microsoft.com/office/officeart/2008/layout/LinedList"/>
    <dgm:cxn modelId="{DB647DE0-61A0-4FA1-9C50-5A5364882DD0}" type="presParOf" srcId="{DAB95019-253B-453D-930A-666DB3161B70}" destId="{D4E2EABA-2585-4672-9CAA-5D6CC0660836}" srcOrd="1" destOrd="0" presId="urn:microsoft.com/office/officeart/2008/layout/LinedList"/>
    <dgm:cxn modelId="{4AF2F54D-C583-469C-9278-A0E3D4541F0E}" type="presParOf" srcId="{9C762213-1FAB-4C50-A197-CF9856E6C5B9}" destId="{DDCE8667-338C-4597-BF8D-916B497B417B}" srcOrd="2" destOrd="0" presId="urn:microsoft.com/office/officeart/2008/layout/LinedList"/>
    <dgm:cxn modelId="{BE878196-F491-4599-AFE3-311E1DDA3E6F}" type="presParOf" srcId="{9C762213-1FAB-4C50-A197-CF9856E6C5B9}" destId="{D89FF760-E12E-45B2-96C6-4A2DC85D915E}" srcOrd="3" destOrd="0" presId="urn:microsoft.com/office/officeart/2008/layout/LinedList"/>
    <dgm:cxn modelId="{55319DEB-C5A4-4544-8B37-012F9957CEDC}" type="presParOf" srcId="{D89FF760-E12E-45B2-96C6-4A2DC85D915E}" destId="{03A73ABB-19EC-4E6A-9FAF-AE3553D80B39}" srcOrd="0" destOrd="0" presId="urn:microsoft.com/office/officeart/2008/layout/LinedList"/>
    <dgm:cxn modelId="{CC2AF33D-EEF3-4AC7-ABCC-746BA601F716}" type="presParOf" srcId="{D89FF760-E12E-45B2-96C6-4A2DC85D915E}" destId="{ADA67722-582A-4513-BF10-69AE404BC285}" srcOrd="1" destOrd="0" presId="urn:microsoft.com/office/officeart/2008/layout/LinedList"/>
    <dgm:cxn modelId="{AEC12A74-3096-49A3-BA61-F9759B80ECA2}" type="presParOf" srcId="{9C762213-1FAB-4C50-A197-CF9856E6C5B9}" destId="{A9B35044-AE25-43F1-859A-B4C626E1FC53}" srcOrd="4" destOrd="0" presId="urn:microsoft.com/office/officeart/2008/layout/LinedList"/>
    <dgm:cxn modelId="{A03034EC-779B-4BAC-BDE7-C1DE3FDAB8AF}" type="presParOf" srcId="{9C762213-1FAB-4C50-A197-CF9856E6C5B9}" destId="{8B7A95DC-20BF-4629-9A1F-2B70D4FAABD0}" srcOrd="5" destOrd="0" presId="urn:microsoft.com/office/officeart/2008/layout/LinedList"/>
    <dgm:cxn modelId="{2C3996A4-8ED7-4E12-8AE3-74EA0307592E}" type="presParOf" srcId="{8B7A95DC-20BF-4629-9A1F-2B70D4FAABD0}" destId="{7D23EB0E-9F2C-44B1-BA67-4CBDB2DD01A0}" srcOrd="0" destOrd="0" presId="urn:microsoft.com/office/officeart/2008/layout/LinedList"/>
    <dgm:cxn modelId="{BB70114E-6E6D-4EFE-98A1-B5A319CBC237}" type="presParOf" srcId="{8B7A95DC-20BF-4629-9A1F-2B70D4FAABD0}" destId="{E3822F4A-5432-4FCE-AC52-96AA44856389}" srcOrd="1" destOrd="0" presId="urn:microsoft.com/office/officeart/2008/layout/LinedList"/>
    <dgm:cxn modelId="{DFDF1733-B981-4717-A3A3-54D6FD62F87B}" type="presParOf" srcId="{9C762213-1FAB-4C50-A197-CF9856E6C5B9}" destId="{BE6DB89F-F293-411C-BB93-722623F22419}" srcOrd="6" destOrd="0" presId="urn:microsoft.com/office/officeart/2008/layout/LinedList"/>
    <dgm:cxn modelId="{B00058C2-A658-47F0-82A0-1D600049CFB4}" type="presParOf" srcId="{9C762213-1FAB-4C50-A197-CF9856E6C5B9}" destId="{43442CE1-D7D4-4974-98CC-622D0A4C0AB9}" srcOrd="7" destOrd="0" presId="urn:microsoft.com/office/officeart/2008/layout/LinedList"/>
    <dgm:cxn modelId="{B7AEBDF2-F10C-4833-87E1-DFBD96598B15}" type="presParOf" srcId="{43442CE1-D7D4-4974-98CC-622D0A4C0AB9}" destId="{A7D25801-371E-4186-AEEB-CA254F9BF074}" srcOrd="0" destOrd="0" presId="urn:microsoft.com/office/officeart/2008/layout/LinedList"/>
    <dgm:cxn modelId="{A8F19072-62A9-4758-B0AF-231EC8409443}" type="presParOf" srcId="{43442CE1-D7D4-4974-98CC-622D0A4C0AB9}" destId="{5B755A94-A7C3-428D-AC15-9CEAD343F1CB}" srcOrd="1" destOrd="0" presId="urn:microsoft.com/office/officeart/2008/layout/LinedList"/>
    <dgm:cxn modelId="{AEE0D3DA-8607-4721-8A73-B1A9B9E298DF}" type="presParOf" srcId="{9C762213-1FAB-4C50-A197-CF9856E6C5B9}" destId="{56256C73-81C7-4A1C-93CA-03A793819955}" srcOrd="8" destOrd="0" presId="urn:microsoft.com/office/officeart/2008/layout/LinedList"/>
    <dgm:cxn modelId="{00579CAE-E16D-44A7-9AA8-5D8672D4C7ED}" type="presParOf" srcId="{9C762213-1FAB-4C50-A197-CF9856E6C5B9}" destId="{D2B2B093-9205-4D26-B484-11335C01AAFE}" srcOrd="9" destOrd="0" presId="urn:microsoft.com/office/officeart/2008/layout/LinedList"/>
    <dgm:cxn modelId="{E7B0FBB3-7D9C-44E4-9E40-3165EF564442}" type="presParOf" srcId="{D2B2B093-9205-4D26-B484-11335C01AAFE}" destId="{30589171-E980-45BD-8758-6225FC71EA14}" srcOrd="0" destOrd="0" presId="urn:microsoft.com/office/officeart/2008/layout/LinedList"/>
    <dgm:cxn modelId="{75AADB58-BE6F-4400-AD60-DEF77068482B}" type="presParOf" srcId="{D2B2B093-9205-4D26-B484-11335C01AAFE}" destId="{13CB585F-FE2E-4E49-91D9-BD52571EBF89}" srcOrd="1" destOrd="0" presId="urn:microsoft.com/office/officeart/2008/layout/LinedList"/>
    <dgm:cxn modelId="{98CC4BE3-02CB-483E-8E62-5A24F504FF26}" type="presParOf" srcId="{9C762213-1FAB-4C50-A197-CF9856E6C5B9}" destId="{FC890FCB-E656-4C82-A259-F6EB7AA67991}" srcOrd="10" destOrd="0" presId="urn:microsoft.com/office/officeart/2008/layout/LinedList"/>
    <dgm:cxn modelId="{C836310B-FA01-4D96-A1D3-BDEBFB2A6B80}" type="presParOf" srcId="{9C762213-1FAB-4C50-A197-CF9856E6C5B9}" destId="{079B9610-347C-4776-80F2-630BDF9F8EED}" srcOrd="11" destOrd="0" presId="urn:microsoft.com/office/officeart/2008/layout/LinedList"/>
    <dgm:cxn modelId="{E95C636C-C4CE-4415-A196-1B1B2F25B8B9}" type="presParOf" srcId="{079B9610-347C-4776-80F2-630BDF9F8EED}" destId="{7654843A-8E37-4D2B-A622-BBFD2D07DF0A}" srcOrd="0" destOrd="0" presId="urn:microsoft.com/office/officeart/2008/layout/LinedList"/>
    <dgm:cxn modelId="{8C164749-9C1F-4B2A-B440-F557AEC9ED63}" type="presParOf" srcId="{079B9610-347C-4776-80F2-630BDF9F8EED}" destId="{75499908-E4EA-45B1-A1A9-DED81F4A206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22DBAC-A291-46E8-AF17-651C46344442}">
      <dsp:nvSpPr>
        <dsp:cNvPr id="0" name=""/>
        <dsp:cNvSpPr/>
      </dsp:nvSpPr>
      <dsp:spPr>
        <a:xfrm>
          <a:off x="0" y="2109"/>
          <a:ext cx="69059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DCE78C-BB09-4AD9-A0AC-23256A8D18C1}">
      <dsp:nvSpPr>
        <dsp:cNvPr id="0" name=""/>
        <dsp:cNvSpPr/>
      </dsp:nvSpPr>
      <dsp:spPr>
        <a:xfrm>
          <a:off x="0" y="2109"/>
          <a:ext cx="6905913" cy="719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0" i="0" kern="1200" dirty="0"/>
            <a:t>For the chosen ingredients by the user the program will recommend meals on it</a:t>
          </a:r>
          <a:endParaRPr lang="en-US" sz="1600" kern="1200" dirty="0"/>
        </a:p>
      </dsp:txBody>
      <dsp:txXfrm>
        <a:off x="0" y="2109"/>
        <a:ext cx="6905913" cy="719237"/>
      </dsp:txXfrm>
    </dsp:sp>
    <dsp:sp modelId="{DDCE8667-338C-4597-BF8D-916B497B417B}">
      <dsp:nvSpPr>
        <dsp:cNvPr id="0" name=""/>
        <dsp:cNvSpPr/>
      </dsp:nvSpPr>
      <dsp:spPr>
        <a:xfrm>
          <a:off x="0" y="721346"/>
          <a:ext cx="6905913" cy="0"/>
        </a:xfrm>
        <a:prstGeom prst="line">
          <a:avLst/>
        </a:prstGeom>
        <a:solidFill>
          <a:schemeClr val="accent2">
            <a:hueOff val="1538576"/>
            <a:satOff val="1641"/>
            <a:lumOff val="510"/>
            <a:alphaOff val="0"/>
          </a:schemeClr>
        </a:solidFill>
        <a:ln w="12700" cap="flat" cmpd="sng" algn="ctr">
          <a:solidFill>
            <a:schemeClr val="accent2">
              <a:hueOff val="1538576"/>
              <a:satOff val="1641"/>
              <a:lumOff val="5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A73ABB-19EC-4E6A-9FAF-AE3553D80B39}">
      <dsp:nvSpPr>
        <dsp:cNvPr id="0" name=""/>
        <dsp:cNvSpPr/>
      </dsp:nvSpPr>
      <dsp:spPr>
        <a:xfrm>
          <a:off x="0" y="721346"/>
          <a:ext cx="6905913" cy="719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More regional food</a:t>
          </a:r>
          <a:endParaRPr lang="en-US" sz="1700" kern="1200" dirty="0"/>
        </a:p>
      </dsp:txBody>
      <dsp:txXfrm>
        <a:off x="0" y="721346"/>
        <a:ext cx="6905913" cy="719237"/>
      </dsp:txXfrm>
    </dsp:sp>
    <dsp:sp modelId="{A9B35044-AE25-43F1-859A-B4C626E1FC53}">
      <dsp:nvSpPr>
        <dsp:cNvPr id="0" name=""/>
        <dsp:cNvSpPr/>
      </dsp:nvSpPr>
      <dsp:spPr>
        <a:xfrm>
          <a:off x="0" y="1440583"/>
          <a:ext cx="6905913" cy="0"/>
        </a:xfrm>
        <a:prstGeom prst="line">
          <a:avLst/>
        </a:prstGeom>
        <a:solidFill>
          <a:schemeClr val="accent2">
            <a:hueOff val="3077152"/>
            <a:satOff val="3282"/>
            <a:lumOff val="1020"/>
            <a:alphaOff val="0"/>
          </a:schemeClr>
        </a:solidFill>
        <a:ln w="12700" cap="flat" cmpd="sng" algn="ctr">
          <a:solidFill>
            <a:schemeClr val="accent2">
              <a:hueOff val="3077152"/>
              <a:satOff val="3282"/>
              <a:lumOff val="10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23EB0E-9F2C-44B1-BA67-4CBDB2DD01A0}">
      <dsp:nvSpPr>
        <dsp:cNvPr id="0" name=""/>
        <dsp:cNvSpPr/>
      </dsp:nvSpPr>
      <dsp:spPr>
        <a:xfrm>
          <a:off x="0" y="1440583"/>
          <a:ext cx="6905913" cy="719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1" i="0" kern="1200" dirty="0"/>
            <a:t>Advanced Features</a:t>
          </a:r>
          <a:endParaRPr lang="en-US" sz="1600" b="1" u="sng" kern="1200" dirty="0"/>
        </a:p>
      </dsp:txBody>
      <dsp:txXfrm>
        <a:off x="0" y="1440583"/>
        <a:ext cx="6905913" cy="719237"/>
      </dsp:txXfrm>
    </dsp:sp>
    <dsp:sp modelId="{BE6DB89F-F293-411C-BB93-722623F22419}">
      <dsp:nvSpPr>
        <dsp:cNvPr id="0" name=""/>
        <dsp:cNvSpPr/>
      </dsp:nvSpPr>
      <dsp:spPr>
        <a:xfrm>
          <a:off x="0" y="2159821"/>
          <a:ext cx="6905913" cy="0"/>
        </a:xfrm>
        <a:prstGeom prst="line">
          <a:avLst/>
        </a:prstGeom>
        <a:solidFill>
          <a:schemeClr val="accent2">
            <a:hueOff val="4615728"/>
            <a:satOff val="4923"/>
            <a:lumOff val="1531"/>
            <a:alphaOff val="0"/>
          </a:schemeClr>
        </a:solidFill>
        <a:ln w="12700" cap="flat" cmpd="sng" algn="ctr">
          <a:solidFill>
            <a:schemeClr val="accent2">
              <a:hueOff val="4615728"/>
              <a:satOff val="4923"/>
              <a:lumOff val="153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D25801-371E-4186-AEEB-CA254F9BF074}">
      <dsp:nvSpPr>
        <dsp:cNvPr id="0" name=""/>
        <dsp:cNvSpPr/>
      </dsp:nvSpPr>
      <dsp:spPr>
        <a:xfrm>
          <a:off x="0" y="2159820"/>
          <a:ext cx="6905913" cy="719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endParaRPr lang="en-US" sz="1600" b="1" u="sng" kern="1200" dirty="0"/>
        </a:p>
      </dsp:txBody>
      <dsp:txXfrm>
        <a:off x="0" y="2159820"/>
        <a:ext cx="6905913" cy="719237"/>
      </dsp:txXfrm>
    </dsp:sp>
    <dsp:sp modelId="{56256C73-81C7-4A1C-93CA-03A793819955}">
      <dsp:nvSpPr>
        <dsp:cNvPr id="0" name=""/>
        <dsp:cNvSpPr/>
      </dsp:nvSpPr>
      <dsp:spPr>
        <a:xfrm>
          <a:off x="0" y="2879058"/>
          <a:ext cx="6905913" cy="0"/>
        </a:xfrm>
        <a:prstGeom prst="line">
          <a:avLst/>
        </a:prstGeom>
        <a:solidFill>
          <a:schemeClr val="accent2">
            <a:hueOff val="6154304"/>
            <a:satOff val="6564"/>
            <a:lumOff val="2041"/>
            <a:alphaOff val="0"/>
          </a:schemeClr>
        </a:solidFill>
        <a:ln w="12700" cap="flat" cmpd="sng" algn="ctr">
          <a:solidFill>
            <a:schemeClr val="accent2">
              <a:hueOff val="6154304"/>
              <a:satOff val="6564"/>
              <a:lumOff val="20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589171-E980-45BD-8758-6225FC71EA14}">
      <dsp:nvSpPr>
        <dsp:cNvPr id="0" name=""/>
        <dsp:cNvSpPr/>
      </dsp:nvSpPr>
      <dsp:spPr>
        <a:xfrm>
          <a:off x="0" y="2879058"/>
          <a:ext cx="6905913" cy="719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Mobile Application: Develop a dedicated mobile app to offer a seamless experience and offline access.</a:t>
          </a:r>
          <a:endParaRPr lang="en-US" sz="1700" kern="1200" dirty="0"/>
        </a:p>
      </dsp:txBody>
      <dsp:txXfrm>
        <a:off x="0" y="2879058"/>
        <a:ext cx="6905913" cy="719237"/>
      </dsp:txXfrm>
    </dsp:sp>
    <dsp:sp modelId="{FC890FCB-E656-4C82-A259-F6EB7AA67991}">
      <dsp:nvSpPr>
        <dsp:cNvPr id="0" name=""/>
        <dsp:cNvSpPr/>
      </dsp:nvSpPr>
      <dsp:spPr>
        <a:xfrm>
          <a:off x="0" y="3598295"/>
          <a:ext cx="6905913" cy="0"/>
        </a:xfrm>
        <a:prstGeom prst="line">
          <a:avLst/>
        </a:prstGeom>
        <a:solidFill>
          <a:schemeClr val="accent2">
            <a:hueOff val="7692880"/>
            <a:satOff val="8205"/>
            <a:lumOff val="2551"/>
            <a:alphaOff val="0"/>
          </a:schemeClr>
        </a:solidFill>
        <a:ln w="12700" cap="flat" cmpd="sng" algn="ctr">
          <a:solidFill>
            <a:schemeClr val="accent2">
              <a:hueOff val="7692880"/>
              <a:satOff val="8205"/>
              <a:lumOff val="25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54843A-8E37-4D2B-A622-BBFD2D07DF0A}">
      <dsp:nvSpPr>
        <dsp:cNvPr id="0" name=""/>
        <dsp:cNvSpPr/>
      </dsp:nvSpPr>
      <dsp:spPr>
        <a:xfrm>
          <a:off x="0" y="3598295"/>
          <a:ext cx="6905913" cy="7192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0" i="0" kern="1200" dirty="0"/>
            <a:t>User-Generated Content: Encourage users to share their own recipes, success stories, and tips, fostering a sense of community and engagement.</a:t>
          </a:r>
          <a:endParaRPr lang="en-US" sz="1700" kern="1200" dirty="0"/>
        </a:p>
      </dsp:txBody>
      <dsp:txXfrm>
        <a:off x="0" y="3598295"/>
        <a:ext cx="6905913" cy="71923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6/21/2024</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6/21/2024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C9982-D7F3-9FA3-AD3F-DEBE030FB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5C3BF-8BDC-97C4-D616-DA21D476BE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59517E-B968-E3F0-E264-C6039FC6AE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512A82-2FAD-F9CC-E070-F04740495CC8}"/>
              </a:ext>
            </a:extLst>
          </p:cNvPr>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776401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10</a:t>
            </a:fld>
            <a:endParaRPr lang="en-US"/>
          </a:p>
        </p:txBody>
      </p:sp>
    </p:spTree>
    <p:extLst>
      <p:ext uri="{BB962C8B-B14F-4D97-AF65-F5344CB8AC3E}">
        <p14:creationId xmlns:p14="http://schemas.microsoft.com/office/powerpoint/2010/main" val="878137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CCE34D-CFF1-4FFE-815B-D050E7ED2DFD}" type="slidenum">
              <a:rPr lang="en-US" smtClean="0"/>
              <a:t>12</a:t>
            </a:fld>
            <a:endParaRPr lang="en-US"/>
          </a:p>
        </p:txBody>
      </p:sp>
    </p:spTree>
    <p:extLst>
      <p:ext uri="{BB962C8B-B14F-4D97-AF65-F5344CB8AC3E}">
        <p14:creationId xmlns:p14="http://schemas.microsoft.com/office/powerpoint/2010/main" val="1934128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42</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6.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hyperlink" Target="https://universe.roboflow.com/test-image-preprocessing/food-ingredient-recognition-51ngf" TargetMode="External"/><Relationship Id="rId2" Type="http://schemas.openxmlformats.org/officeDocument/2006/relationships/hyperlink" Target="https://universe.roboflow.com/robouserflow/vegetables_v3" TargetMode="External"/><Relationship Id="rId1" Type="http://schemas.openxmlformats.org/officeDocument/2006/relationships/slideLayout" Target="../slideLayouts/slideLayout16.xml"/><Relationship Id="rId4" Type="http://schemas.openxmlformats.org/officeDocument/2006/relationships/hyperlink" Target="https://universe.roboflow.com/chirag-yq0fh/tdl_final-2rhq7"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10.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4.xml.rels><?xml version="1.0" encoding="UTF-8" standalone="yes"?>
<Relationships xmlns="http://schemas.openxmlformats.org/package/2006/relationships"><Relationship Id="rId3" Type="http://schemas.openxmlformats.org/officeDocument/2006/relationships/hyperlink" Target="https://universe.roboflow.com/robouserflow/vegetables_v3" TargetMode="External"/><Relationship Id="rId2" Type="http://schemas.openxmlformats.org/officeDocument/2006/relationships/hyperlink" Target="https://docs.ultralytics.com/yolov5/" TargetMode="External"/><Relationship Id="rId1" Type="http://schemas.openxmlformats.org/officeDocument/2006/relationships/slideLayout" Target="../slideLayouts/slideLayout15.xml"/><Relationship Id="rId5" Type="http://schemas.openxmlformats.org/officeDocument/2006/relationships/hyperlink" Target="https://universe.roboflow.com/chirag-yq0fh/tdl_final-2rhq7" TargetMode="External"/><Relationship Id="rId4" Type="http://schemas.openxmlformats.org/officeDocument/2006/relationships/hyperlink" Target="https://universe.roboflow.com/test-image-preprocessing/food-ingredient-recognition-51ngf"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59" name="Freeform: Shape 58">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Oval 59">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Oval 60">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Freeform: Shape 61">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64" name="Rectangle 63">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550864" y="549275"/>
            <a:ext cx="3565524" cy="1997855"/>
          </a:xfrm>
        </p:spPr>
        <p:txBody>
          <a:bodyPr vert="horz" wrap="square" lIns="0" tIns="0" rIns="0" bIns="0" rtlCol="0" anchor="b" anchorCtr="0">
            <a:normAutofit/>
          </a:bodyPr>
          <a:lstStyle/>
          <a:p>
            <a:pPr>
              <a:lnSpc>
                <a:spcPct val="100000"/>
              </a:lnSpc>
            </a:pPr>
            <a:r>
              <a:rPr lang="en-US" kern="1200">
                <a:solidFill>
                  <a:schemeClr val="tx1"/>
                </a:solidFill>
                <a:latin typeface="+mj-lt"/>
                <a:ea typeface="+mj-ea"/>
                <a:cs typeface="+mj-cs"/>
              </a:rPr>
              <a:t>Healthawy</a:t>
            </a:r>
            <a:endParaRPr lang="en-US" kern="1200" dirty="0">
              <a:solidFill>
                <a:schemeClr val="tx1"/>
              </a:solidFill>
              <a:latin typeface="+mj-lt"/>
              <a:ea typeface="+mj-ea"/>
              <a:cs typeface="+mj-cs"/>
            </a:endParaRPr>
          </a:p>
        </p:txBody>
      </p:sp>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550863" y="2678400"/>
            <a:ext cx="3565525" cy="3414425"/>
          </a:xfrm>
        </p:spPr>
        <p:txBody>
          <a:bodyPr vert="horz" wrap="square" lIns="0" tIns="0" rIns="0" bIns="0" rtlCol="0" anchor="t">
            <a:normAutofit/>
          </a:bodyPr>
          <a:lstStyle/>
          <a:p>
            <a:pPr>
              <a:buFont typeface="Arial" panose="020B0604020202020204" pitchFamily="34" charset="0"/>
              <a:buChar char="•"/>
            </a:pPr>
            <a:r>
              <a:rPr lang="en-US" sz="1600"/>
              <a:t>Graduation Project</a:t>
            </a:r>
          </a:p>
          <a:p>
            <a:pPr>
              <a:buFont typeface="Arial" panose="020B0604020202020204" pitchFamily="34" charset="0"/>
              <a:buChar char="•"/>
            </a:pPr>
            <a:r>
              <a:rPr lang="en-US" sz="1600"/>
              <a:t>2023-2024</a:t>
            </a:r>
          </a:p>
        </p:txBody>
      </p:sp>
      <p:pic>
        <p:nvPicPr>
          <p:cNvPr id="14" name="Picture Placeholder 13" descr="Bowl of foo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a:srcRect l="17284" r="13966" b="-1"/>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74" name="Group 73">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75"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6"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77"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78" name="Oval 77">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52814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3D94-3F8D-8643-ADD2-E52587F4C43B}"/>
              </a:ext>
            </a:extLst>
          </p:cNvPr>
          <p:cNvSpPr>
            <a:spLocks noGrp="1"/>
          </p:cNvSpPr>
          <p:nvPr>
            <p:ph type="title"/>
          </p:nvPr>
        </p:nvSpPr>
        <p:spPr/>
        <p:txBody>
          <a:bodyPr/>
          <a:lstStyle/>
          <a:p>
            <a:r>
              <a:rPr lang="en-US" i="1" dirty="0"/>
              <a:t>Sequence</a:t>
            </a:r>
            <a:br>
              <a:rPr lang="en-US" i="1" dirty="0"/>
            </a:br>
            <a:r>
              <a:rPr lang="en-US" i="1" dirty="0"/>
              <a:t> diagram :</a:t>
            </a:r>
          </a:p>
        </p:txBody>
      </p:sp>
      <p:sp>
        <p:nvSpPr>
          <p:cNvPr id="5" name="Date Placeholder 4">
            <a:extLst>
              <a:ext uri="{FF2B5EF4-FFF2-40B4-BE49-F238E27FC236}">
                <a16:creationId xmlns:a16="http://schemas.microsoft.com/office/drawing/2014/main" id="{4E27890F-967D-6C95-09E8-D4D84275BC6B}"/>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7" name="Slide Number Placeholder 6">
            <a:extLst>
              <a:ext uri="{FF2B5EF4-FFF2-40B4-BE49-F238E27FC236}">
                <a16:creationId xmlns:a16="http://schemas.microsoft.com/office/drawing/2014/main" id="{FFCD581D-6AB8-383B-FFD1-7C6350DA36D5}"/>
              </a:ext>
            </a:extLst>
          </p:cNvPr>
          <p:cNvSpPr>
            <a:spLocks noGrp="1"/>
          </p:cNvSpPr>
          <p:nvPr>
            <p:ph type="sldNum" sz="quarter" idx="12"/>
          </p:nvPr>
        </p:nvSpPr>
        <p:spPr/>
        <p:txBody>
          <a:bodyPr/>
          <a:lstStyle/>
          <a:p>
            <a:fld id="{DBA1B0FB-D917-4C8C-928F-313BD683BF39}" type="slidenum">
              <a:rPr lang="en-US" smtClean="0"/>
              <a:t>10</a:t>
            </a:fld>
            <a:endParaRPr lang="en-US"/>
          </a:p>
        </p:txBody>
      </p:sp>
      <p:pic>
        <p:nvPicPr>
          <p:cNvPr id="9" name="Content Placeholder 8" descr="A black screen with white text&#10;&#10;Description automatically generated">
            <a:extLst>
              <a:ext uri="{FF2B5EF4-FFF2-40B4-BE49-F238E27FC236}">
                <a16:creationId xmlns:a16="http://schemas.microsoft.com/office/drawing/2014/main" id="{10B335D8-413B-2CA2-CDEB-2328A475374D}"/>
              </a:ext>
            </a:extLst>
          </p:cNvPr>
          <p:cNvPicPr>
            <a:picLocks noGrp="1" noChangeAspect="1"/>
          </p:cNvPicPr>
          <p:nvPr>
            <p:ph idx="1"/>
          </p:nvPr>
        </p:nvPicPr>
        <p:blipFill rotWithShape="1">
          <a:blip r:embed="rId3"/>
          <a:srcRect l="-7476" t="-4956" r="-7506" b="-4971"/>
          <a:stretch/>
        </p:blipFill>
        <p:spPr>
          <a:xfrm>
            <a:off x="3054198" y="196900"/>
            <a:ext cx="8813338" cy="62235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74985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9437E-21D2-BD64-4092-0435A0F864EA}"/>
              </a:ext>
            </a:extLst>
          </p:cNvPr>
          <p:cNvSpPr>
            <a:spLocks noGrp="1"/>
          </p:cNvSpPr>
          <p:nvPr>
            <p:ph type="title"/>
          </p:nvPr>
        </p:nvSpPr>
        <p:spPr>
          <a:xfrm>
            <a:off x="550863" y="549276"/>
            <a:ext cx="11090275" cy="633482"/>
          </a:xfrm>
        </p:spPr>
        <p:txBody>
          <a:bodyPr/>
          <a:lstStyle/>
          <a:p>
            <a:r>
              <a:rPr lang="en-US" i="1" dirty="0"/>
              <a:t>Class diagram :</a:t>
            </a:r>
          </a:p>
        </p:txBody>
      </p:sp>
      <p:sp>
        <p:nvSpPr>
          <p:cNvPr id="5" name="Date Placeholder 4">
            <a:extLst>
              <a:ext uri="{FF2B5EF4-FFF2-40B4-BE49-F238E27FC236}">
                <a16:creationId xmlns:a16="http://schemas.microsoft.com/office/drawing/2014/main" id="{ADD7BE94-04C5-0613-1714-81C685196C3F}"/>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7" name="Slide Number Placeholder 6">
            <a:extLst>
              <a:ext uri="{FF2B5EF4-FFF2-40B4-BE49-F238E27FC236}">
                <a16:creationId xmlns:a16="http://schemas.microsoft.com/office/drawing/2014/main" id="{4830232D-EDBA-C3BC-DCD1-701997C2E7D0}"/>
              </a:ext>
            </a:extLst>
          </p:cNvPr>
          <p:cNvSpPr>
            <a:spLocks noGrp="1"/>
          </p:cNvSpPr>
          <p:nvPr>
            <p:ph type="sldNum" sz="quarter" idx="12"/>
          </p:nvPr>
        </p:nvSpPr>
        <p:spPr/>
        <p:txBody>
          <a:bodyPr/>
          <a:lstStyle/>
          <a:p>
            <a:fld id="{DBA1B0FB-D917-4C8C-928F-313BD683BF39}" type="slidenum">
              <a:rPr lang="en-US" smtClean="0"/>
              <a:t>11</a:t>
            </a:fld>
            <a:endParaRPr lang="en-US"/>
          </a:p>
        </p:txBody>
      </p:sp>
      <p:pic>
        <p:nvPicPr>
          <p:cNvPr id="13" name="Content Placeholder 12" descr="A black screen with white text&#10;&#10;Description automatically generated">
            <a:extLst>
              <a:ext uri="{FF2B5EF4-FFF2-40B4-BE49-F238E27FC236}">
                <a16:creationId xmlns:a16="http://schemas.microsoft.com/office/drawing/2014/main" id="{9252C17F-C44B-8E24-D669-2B43D2018B76}"/>
              </a:ext>
            </a:extLst>
          </p:cNvPr>
          <p:cNvPicPr>
            <a:picLocks noGrp="1" noChangeAspect="1"/>
          </p:cNvPicPr>
          <p:nvPr>
            <p:ph idx="1"/>
          </p:nvPr>
        </p:nvPicPr>
        <p:blipFill rotWithShape="1">
          <a:blip r:embed="rId2"/>
          <a:srcRect l="-12773" t="-4348" r="-11112" b="-5193"/>
          <a:stretch/>
        </p:blipFill>
        <p:spPr>
          <a:xfrm>
            <a:off x="4383157" y="337930"/>
            <a:ext cx="6870353" cy="61692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10363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6C6DB-228C-4CC6-3379-D111DCE50C89}"/>
              </a:ext>
            </a:extLst>
          </p:cNvPr>
          <p:cNvSpPr>
            <a:spLocks noGrp="1"/>
          </p:cNvSpPr>
          <p:nvPr>
            <p:ph type="title"/>
          </p:nvPr>
        </p:nvSpPr>
        <p:spPr>
          <a:xfrm>
            <a:off x="550863" y="459823"/>
            <a:ext cx="11090275" cy="984885"/>
          </a:xfrm>
        </p:spPr>
        <p:txBody>
          <a:bodyPr/>
          <a:lstStyle/>
          <a:p>
            <a:r>
              <a:rPr lang="en-US" i="1" dirty="0"/>
              <a:t>Use case diagram : </a:t>
            </a:r>
          </a:p>
        </p:txBody>
      </p:sp>
      <p:sp>
        <p:nvSpPr>
          <p:cNvPr id="5" name="Date Placeholder 4">
            <a:extLst>
              <a:ext uri="{FF2B5EF4-FFF2-40B4-BE49-F238E27FC236}">
                <a16:creationId xmlns:a16="http://schemas.microsoft.com/office/drawing/2014/main" id="{E3B38358-E618-D707-894E-26BC3654C63F}"/>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7" name="Slide Number Placeholder 6">
            <a:extLst>
              <a:ext uri="{FF2B5EF4-FFF2-40B4-BE49-F238E27FC236}">
                <a16:creationId xmlns:a16="http://schemas.microsoft.com/office/drawing/2014/main" id="{A08B705B-4467-AF50-2001-5C890DAD30D0}"/>
              </a:ext>
            </a:extLst>
          </p:cNvPr>
          <p:cNvSpPr>
            <a:spLocks noGrp="1"/>
          </p:cNvSpPr>
          <p:nvPr>
            <p:ph type="sldNum" sz="quarter" idx="12"/>
          </p:nvPr>
        </p:nvSpPr>
        <p:spPr/>
        <p:txBody>
          <a:bodyPr/>
          <a:lstStyle/>
          <a:p>
            <a:fld id="{DBA1B0FB-D917-4C8C-928F-313BD683BF39}" type="slidenum">
              <a:rPr lang="en-US" smtClean="0"/>
              <a:t>12</a:t>
            </a:fld>
            <a:endParaRPr lang="en-US"/>
          </a:p>
        </p:txBody>
      </p:sp>
      <p:pic>
        <p:nvPicPr>
          <p:cNvPr id="8" name="Content Placeholder 7" descr="A screen shot of a diagram&#10;&#10;Description automatically generated">
            <a:extLst>
              <a:ext uri="{FF2B5EF4-FFF2-40B4-BE49-F238E27FC236}">
                <a16:creationId xmlns:a16="http://schemas.microsoft.com/office/drawing/2014/main" id="{35521440-F981-D38B-E3A8-3AE70FB2A3C3}"/>
              </a:ext>
            </a:extLst>
          </p:cNvPr>
          <p:cNvPicPr>
            <a:picLocks noGrp="1" noChangeAspect="1"/>
          </p:cNvPicPr>
          <p:nvPr>
            <p:ph idx="1"/>
          </p:nvPr>
        </p:nvPicPr>
        <p:blipFill rotWithShape="1">
          <a:blip r:embed="rId3"/>
          <a:srcRect l="-3037" t="-3832" r="-9241" b="-4600"/>
          <a:stretch/>
        </p:blipFill>
        <p:spPr>
          <a:xfrm>
            <a:off x="4601498" y="405305"/>
            <a:ext cx="6754760" cy="60473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29608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39FE2F-B3DD-252B-39D7-3E19433C2E73}"/>
              </a:ext>
            </a:extLst>
          </p:cNvPr>
          <p:cNvSpPr>
            <a:spLocks noGrp="1"/>
          </p:cNvSpPr>
          <p:nvPr>
            <p:ph type="title"/>
          </p:nvPr>
        </p:nvSpPr>
        <p:spPr>
          <a:xfrm>
            <a:off x="550861" y="360166"/>
            <a:ext cx="11090275" cy="742812"/>
          </a:xfrm>
        </p:spPr>
        <p:txBody>
          <a:bodyPr/>
          <a:lstStyle/>
          <a:p>
            <a:r>
              <a:rPr lang="en-US" dirty="0"/>
              <a:t>Methodology of Proposed Approach</a:t>
            </a:r>
          </a:p>
        </p:txBody>
      </p:sp>
      <p:sp>
        <p:nvSpPr>
          <p:cNvPr id="10" name="Text Placeholder 9">
            <a:extLst>
              <a:ext uri="{FF2B5EF4-FFF2-40B4-BE49-F238E27FC236}">
                <a16:creationId xmlns:a16="http://schemas.microsoft.com/office/drawing/2014/main" id="{4FE6A7DD-6A1D-E51A-F3EF-1B7D54217F81}"/>
              </a:ext>
            </a:extLst>
          </p:cNvPr>
          <p:cNvSpPr>
            <a:spLocks noGrp="1"/>
          </p:cNvSpPr>
          <p:nvPr>
            <p:ph type="body" sz="half" idx="2"/>
          </p:nvPr>
        </p:nvSpPr>
        <p:spPr>
          <a:xfrm>
            <a:off x="550861" y="1102978"/>
            <a:ext cx="11090275" cy="5324455"/>
          </a:xfrm>
        </p:spPr>
        <p:txBody>
          <a:bodyPr/>
          <a:lstStyle/>
          <a:p>
            <a:pPr marL="285750" indent="-285750">
              <a:buFont typeface="Arial" panose="020B0604020202020204" pitchFamily="34" charset="0"/>
              <a:buChar char="•"/>
            </a:pPr>
            <a:r>
              <a:rPr lang="en-US" sz="1400" b="1" dirty="0">
                <a:solidFill>
                  <a:srgbClr val="FFFFFF"/>
                </a:solidFill>
              </a:rPr>
              <a:t>Front end:</a:t>
            </a:r>
          </a:p>
          <a:p>
            <a:r>
              <a:rPr lang="en-US" sz="1400" b="0" i="0" dirty="0">
                <a:solidFill>
                  <a:schemeClr val="tx1"/>
                </a:solidFill>
                <a:effectLst/>
                <a:latin typeface="Gill Sans MT (Body)"/>
              </a:rPr>
              <a:t>• HTML: Structures the web pages, including sections for user profiles, nutritional articles, meal plans, and feedback forms. </a:t>
            </a:r>
          </a:p>
          <a:p>
            <a:r>
              <a:rPr lang="en-US" sz="1400" b="0" i="0" dirty="0">
                <a:solidFill>
                  <a:schemeClr val="tx1"/>
                </a:solidFill>
                <a:effectLst/>
                <a:latin typeface="Gill Sans MT (Body)"/>
              </a:rPr>
              <a:t>• CSS: Styles the website with a consistent theme, ensuring that it is visually appealing and easy to navigate on all devices.</a:t>
            </a:r>
          </a:p>
          <a:p>
            <a:r>
              <a:rPr lang="en-US" sz="1400" b="0" i="0" dirty="0">
                <a:solidFill>
                  <a:schemeClr val="tx1"/>
                </a:solidFill>
                <a:effectLst/>
                <a:latin typeface="Gill Sans MT (Body)"/>
              </a:rPr>
              <a:t> • JavaScript: Adds interactivity, such as validating user input on dietary assessment forms, fetching and displaying nutritional data from external APIs, and creating interactive charts to visualize user progress. </a:t>
            </a:r>
          </a:p>
          <a:p>
            <a:r>
              <a:rPr lang="en-US" sz="1400" b="0" i="0" dirty="0">
                <a:solidFill>
                  <a:schemeClr val="tx1"/>
                </a:solidFill>
                <a:effectLst/>
                <a:latin typeface="Gill Sans MT (Body)"/>
              </a:rPr>
              <a:t>• React JS: Manages complex UI components, state, and data flow, enabling features like personalized meal plans, user dashboards, and real-time updates of nutritional information.</a:t>
            </a:r>
            <a:endParaRPr lang="en-US" sz="1400" b="1" dirty="0">
              <a:solidFill>
                <a:schemeClr val="tx1"/>
              </a:solidFill>
              <a:latin typeface="Gill Sans MT (Body)"/>
            </a:endParaRPr>
          </a:p>
          <a:p>
            <a:pPr marL="285750" indent="-285750">
              <a:buFont typeface="Arial" panose="020B0604020202020204" pitchFamily="34" charset="0"/>
              <a:buChar char="•"/>
            </a:pPr>
            <a:r>
              <a:rPr lang="en-US" sz="1400" b="1" dirty="0">
                <a:solidFill>
                  <a:srgbClr val="FFFFFF"/>
                </a:solidFill>
              </a:rPr>
              <a:t>Backend : </a:t>
            </a:r>
          </a:p>
          <a:p>
            <a:r>
              <a:rPr lang="en-US" sz="1400" dirty="0">
                <a:solidFill>
                  <a:srgbClr val="FFFFFF"/>
                </a:solidFill>
              </a:rPr>
              <a:t>We used node </a:t>
            </a:r>
            <a:r>
              <a:rPr lang="en-US" sz="1400" dirty="0" err="1">
                <a:solidFill>
                  <a:srgbClr val="FFFFFF"/>
                </a:solidFill>
              </a:rPr>
              <a:t>js</a:t>
            </a:r>
            <a:r>
              <a:rPr lang="en-US" sz="1400" dirty="0">
                <a:solidFill>
                  <a:srgbClr val="FFFFFF"/>
                </a:solidFill>
              </a:rPr>
              <a:t> as a server side with no </a:t>
            </a:r>
            <a:r>
              <a:rPr lang="en-US" sz="1400" dirty="0" err="1">
                <a:solidFill>
                  <a:srgbClr val="FFFFFF"/>
                </a:solidFill>
              </a:rPr>
              <a:t>sql</a:t>
            </a:r>
            <a:r>
              <a:rPr lang="en-US" sz="1400" dirty="0">
                <a:solidFill>
                  <a:srgbClr val="FFFFFF"/>
                </a:solidFill>
              </a:rPr>
              <a:t> databases using Yolo v5 and </a:t>
            </a:r>
            <a:r>
              <a:rPr lang="en-US" sz="1400" dirty="0" err="1">
                <a:solidFill>
                  <a:srgbClr val="FFFFFF"/>
                </a:solidFill>
              </a:rPr>
              <a:t>pytorch</a:t>
            </a:r>
            <a:r>
              <a:rPr lang="en-US" sz="1400" dirty="0">
                <a:solidFill>
                  <a:srgbClr val="FFFFFF"/>
                </a:solidFill>
              </a:rPr>
              <a:t> for the AI and Machine learning</a:t>
            </a:r>
          </a:p>
          <a:p>
            <a:pPr marL="285750" indent="-285750">
              <a:buFont typeface="Arial" panose="020B0604020202020204" pitchFamily="34" charset="0"/>
              <a:buChar char="•"/>
            </a:pPr>
            <a:r>
              <a:rPr lang="en-US" sz="1400" b="1" dirty="0">
                <a:solidFill>
                  <a:srgbClr val="FFFFFF"/>
                </a:solidFill>
              </a:rPr>
              <a:t>Source of data :    </a:t>
            </a:r>
            <a:r>
              <a:rPr lang="en-US" sz="1400" dirty="0">
                <a:solidFill>
                  <a:srgbClr val="FFFFFF"/>
                </a:solidFill>
              </a:rPr>
              <a:t>multiple datasets form Kaggle and </a:t>
            </a:r>
            <a:r>
              <a:rPr lang="en-US" sz="1400" dirty="0" err="1">
                <a:solidFill>
                  <a:srgbClr val="FFFFFF"/>
                </a:solidFill>
              </a:rPr>
              <a:t>roboflow</a:t>
            </a:r>
            <a:endParaRPr lang="en-US" sz="1400" dirty="0">
              <a:solidFill>
                <a:srgbClr val="FFFFFF"/>
              </a:solidFill>
            </a:endParaRPr>
          </a:p>
          <a:p>
            <a:pPr marL="285750" indent="-285750">
              <a:buFont typeface="Arial" panose="020B0604020202020204" pitchFamily="34" charset="0"/>
              <a:buChar char="•"/>
            </a:pPr>
            <a:r>
              <a:rPr lang="en-US" sz="1400" b="1" dirty="0">
                <a:solidFill>
                  <a:srgbClr val="FFFFFF"/>
                </a:solidFill>
              </a:rPr>
              <a:t>Used algorithm in machine learning:</a:t>
            </a:r>
          </a:p>
          <a:p>
            <a:r>
              <a:rPr lang="en-US" sz="1400" dirty="0">
                <a:solidFill>
                  <a:srgbClr val="FFFFFF"/>
                </a:solidFill>
              </a:rPr>
              <a:t>model Yolo v5 because it is easy to do transfer learning with over multiple datasets to improve the model in every iteration with high accuracy </a:t>
            </a:r>
          </a:p>
          <a:p>
            <a:endParaRPr lang="en-US" sz="1400" dirty="0">
              <a:solidFill>
                <a:srgbClr val="FFFFFF"/>
              </a:solidFill>
            </a:endParaRPr>
          </a:p>
        </p:txBody>
      </p:sp>
      <p:sp>
        <p:nvSpPr>
          <p:cNvPr id="3" name="Date Placeholder 2">
            <a:extLst>
              <a:ext uri="{FF2B5EF4-FFF2-40B4-BE49-F238E27FC236}">
                <a16:creationId xmlns:a16="http://schemas.microsoft.com/office/drawing/2014/main" id="{6677F32B-3477-E2AA-DFD6-83F8423E352A}"/>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5" name="Slide Number Placeholder 4">
            <a:extLst>
              <a:ext uri="{FF2B5EF4-FFF2-40B4-BE49-F238E27FC236}">
                <a16:creationId xmlns:a16="http://schemas.microsoft.com/office/drawing/2014/main" id="{DBFD480B-D092-503D-F8CF-AFC23D608DCC}"/>
              </a:ext>
            </a:extLst>
          </p:cNvPr>
          <p:cNvSpPr>
            <a:spLocks noGrp="1"/>
          </p:cNvSpPr>
          <p:nvPr>
            <p:ph type="sldNum" sz="quarter" idx="12"/>
          </p:nvPr>
        </p:nvSpPr>
        <p:spPr/>
        <p:txBody>
          <a:bodyPr/>
          <a:lstStyle/>
          <a:p>
            <a:fld id="{DBA1B0FB-D917-4C8C-928F-313BD683BF39}" type="slidenum">
              <a:rPr lang="en-US" smtClean="0"/>
              <a:t>13</a:t>
            </a:fld>
            <a:endParaRPr lang="en-US"/>
          </a:p>
        </p:txBody>
      </p:sp>
    </p:spTree>
    <p:extLst>
      <p:ext uri="{BB962C8B-B14F-4D97-AF65-F5344CB8AC3E}">
        <p14:creationId xmlns:p14="http://schemas.microsoft.com/office/powerpoint/2010/main" val="769337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811D89CF-C70A-3CD8-17CD-1B9ABBE48171}"/>
              </a:ext>
            </a:extLst>
          </p:cNvPr>
          <p:cNvSpPr>
            <a:spLocks noGrp="1"/>
          </p:cNvSpPr>
          <p:nvPr>
            <p:ph type="dt" sz="half" idx="10"/>
          </p:nvPr>
        </p:nvSpPr>
        <p:spPr>
          <a:xfrm>
            <a:off x="1630429" y="6553200"/>
            <a:ext cx="1971675" cy="153888"/>
          </a:xfrm>
        </p:spPr>
        <p:txBody>
          <a:bodyPr vert="horz" wrap="square" lIns="0" tIns="0" rIns="0" bIns="0" rtlCol="0" anchor="ctr">
            <a:normAutofit/>
          </a:bodyPr>
          <a:lstStyle/>
          <a:p>
            <a:r>
              <a:rPr lang="en-US" dirty="0">
                <a:solidFill>
                  <a:srgbClr val="FFFFFF">
                    <a:alpha val="80000"/>
                  </a:srgbClr>
                </a:solidFill>
              </a:rPr>
              <a:t>Saturday, June 22, 2024</a:t>
            </a:r>
          </a:p>
        </p:txBody>
      </p:sp>
      <p:sp>
        <p:nvSpPr>
          <p:cNvPr id="7" name="Slide Number Placeholder 6">
            <a:extLst>
              <a:ext uri="{FF2B5EF4-FFF2-40B4-BE49-F238E27FC236}">
                <a16:creationId xmlns:a16="http://schemas.microsoft.com/office/drawing/2014/main" id="{5989EB02-AC1E-ECEC-F959-E575D92796C2}"/>
              </a:ext>
            </a:extLst>
          </p:cNvPr>
          <p:cNvSpPr>
            <a:spLocks noGrp="1"/>
          </p:cNvSpPr>
          <p:nvPr>
            <p:ph type="sldNum" sz="quarter" idx="12"/>
          </p:nvPr>
        </p:nvSpPr>
        <p:spPr>
          <a:xfrm>
            <a:off x="8985648" y="6507212"/>
            <a:ext cx="1269206" cy="153888"/>
          </a:xfrm>
        </p:spPr>
        <p:txBody>
          <a:bodyPr vert="horz" wrap="square" lIns="0" tIns="0" rIns="0" bIns="0" rtlCol="0" anchor="ctr">
            <a:normAutofit/>
          </a:bodyPr>
          <a:lstStyle/>
          <a:p>
            <a:pPr>
              <a:spcAft>
                <a:spcPts val="600"/>
              </a:spcAft>
            </a:pPr>
            <a:fld id="{DBA1B0FB-D917-4C8C-928F-313BD683BF39}" type="slidenum">
              <a:rPr lang="en-US" smtClean="0">
                <a:solidFill>
                  <a:prstClr val="white">
                    <a:alpha val="80000"/>
                  </a:prstClr>
                </a:solidFill>
              </a:rPr>
              <a:pPr>
                <a:spcAft>
                  <a:spcPts val="600"/>
                </a:spcAft>
              </a:pPr>
              <a:t>14</a:t>
            </a:fld>
            <a:endParaRPr lang="en-US">
              <a:solidFill>
                <a:prstClr val="white">
                  <a:alpha val="80000"/>
                </a:prstClr>
              </a:solidFill>
            </a:endParaRPr>
          </a:p>
        </p:txBody>
      </p:sp>
      <p:sp>
        <p:nvSpPr>
          <p:cNvPr id="6" name="TextBox 5"/>
          <p:cNvSpPr txBox="1"/>
          <p:nvPr/>
        </p:nvSpPr>
        <p:spPr>
          <a:xfrm>
            <a:off x="622702" y="2164070"/>
            <a:ext cx="4407475" cy="3939540"/>
          </a:xfrm>
          <a:prstGeom prst="rect">
            <a:avLst/>
          </a:prstGeom>
          <a:noFill/>
        </p:spPr>
        <p:txBody>
          <a:bodyPr wrap="square" rtlCol="0">
            <a:spAutoFit/>
          </a:bodyPr>
          <a:lstStyle/>
          <a:p>
            <a:pPr marL="342900" indent="-342900">
              <a:buFont typeface="Arial" panose="020B0604020202020204" pitchFamily="34" charset="0"/>
              <a:buChar char="•"/>
            </a:pPr>
            <a:r>
              <a:rPr lang="en-US" sz="2000" b="1" i="0" dirty="0">
                <a:effectLst/>
                <a:latin typeface="inherit"/>
              </a:rPr>
              <a:t>The registration page now allows new users to create an account by entering their username, email address, password, and other personal information </a:t>
            </a:r>
          </a:p>
          <a:p>
            <a:endParaRPr lang="en-US" dirty="0">
              <a:latin typeface="inherit"/>
            </a:endParaRPr>
          </a:p>
          <a:p>
            <a:endParaRPr lang="en-US" b="0" i="0" dirty="0">
              <a:effectLst/>
              <a:latin typeface="inherit"/>
            </a:endParaRPr>
          </a:p>
          <a:p>
            <a:pPr marL="342900" indent="-342900">
              <a:buFont typeface="Arial" panose="020B0604020202020204" pitchFamily="34" charset="0"/>
              <a:buChar char="•"/>
            </a:pPr>
            <a:r>
              <a:rPr lang="en-US" sz="2400" b="1" i="0" dirty="0">
                <a:effectLst/>
                <a:latin typeface="inherit"/>
              </a:rPr>
              <a:t>The user must register to access the site because he cannot access the site as a guest</a:t>
            </a:r>
          </a:p>
          <a:p>
            <a:endParaRPr lang="en-GB" dirty="0"/>
          </a:p>
        </p:txBody>
      </p:sp>
      <p:pic>
        <p:nvPicPr>
          <p:cNvPr id="2"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3804" y="249596"/>
            <a:ext cx="6643396" cy="6151203"/>
          </a:xfrm>
          <a:prstGeom prst="rect">
            <a:avLst/>
          </a:prstGeom>
        </p:spPr>
      </p:pic>
    </p:spTree>
    <p:extLst>
      <p:ext uri="{BB962C8B-B14F-4D97-AF65-F5344CB8AC3E}">
        <p14:creationId xmlns:p14="http://schemas.microsoft.com/office/powerpoint/2010/main" val="1785619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15</a:t>
            </a:fld>
            <a:endParaRPr lang="en-US">
              <a:solidFill>
                <a:prstClr val="white">
                  <a:lumMod val="65000"/>
                  <a:alpha val="80000"/>
                </a:prstClr>
              </a:solidFill>
            </a:endParaRPr>
          </a:p>
        </p:txBody>
      </p:sp>
      <p:sp>
        <p:nvSpPr>
          <p:cNvPr id="9" name="TextBox 8"/>
          <p:cNvSpPr txBox="1"/>
          <p:nvPr/>
        </p:nvSpPr>
        <p:spPr>
          <a:xfrm>
            <a:off x="550863" y="1656041"/>
            <a:ext cx="2895600" cy="4339650"/>
          </a:xfrm>
          <a:prstGeom prst="rect">
            <a:avLst/>
          </a:prstGeom>
          <a:noFill/>
        </p:spPr>
        <p:txBody>
          <a:bodyPr wrap="square" rtlCol="0">
            <a:spAutoFit/>
          </a:bodyPr>
          <a:lstStyle/>
          <a:p>
            <a:pPr marL="285750" indent="-285750">
              <a:buFont typeface="Arial" panose="020B0604020202020204" pitchFamily="34" charset="0"/>
              <a:buChar char="•"/>
            </a:pPr>
            <a:r>
              <a:rPr lang="en-US" sz="2000" b="1" i="0" dirty="0">
                <a:effectLst/>
                <a:latin typeface="gg sans"/>
              </a:rPr>
              <a:t>The login page allows users to access their accounts by entering their username or email address and password </a:t>
            </a:r>
          </a:p>
          <a:p>
            <a:endParaRPr lang="en-US" dirty="0">
              <a:latin typeface="gg sans"/>
            </a:endParaRPr>
          </a:p>
          <a:p>
            <a:pPr marL="285750" indent="-285750">
              <a:buFont typeface="Arial" panose="020B0604020202020204" pitchFamily="34" charset="0"/>
              <a:buChar char="•"/>
            </a:pPr>
            <a:r>
              <a:rPr lang="en-US" sz="2000" b="1" i="0" dirty="0">
                <a:effectLst/>
                <a:latin typeface="gg sans"/>
              </a:rPr>
              <a:t>Then we click on the login button to enter the site</a:t>
            </a:r>
          </a:p>
          <a:p>
            <a:endParaRPr lang="en-US" dirty="0">
              <a:latin typeface="gg sans"/>
            </a:endParaRPr>
          </a:p>
          <a:p>
            <a:pPr marL="285750" indent="-285750">
              <a:buFont typeface="Arial" panose="020B0604020202020204" pitchFamily="34" charset="0"/>
              <a:buChar char="•"/>
            </a:pPr>
            <a:r>
              <a:rPr lang="en-US" sz="2000" b="1" i="0" dirty="0">
                <a:effectLst/>
                <a:latin typeface="gg sans"/>
              </a:rPr>
              <a:t>This ensures quick and easy access to the website.</a:t>
            </a:r>
            <a:endParaRPr lang="en-GB" sz="2000" b="1"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559005" y="606490"/>
            <a:ext cx="7441593" cy="5766318"/>
          </a:xfrm>
          <a:prstGeom prst="rect">
            <a:avLst/>
          </a:prstGeom>
        </p:spPr>
      </p:pic>
    </p:spTree>
    <p:extLst>
      <p:ext uri="{BB962C8B-B14F-4D97-AF65-F5344CB8AC3E}">
        <p14:creationId xmlns:p14="http://schemas.microsoft.com/office/powerpoint/2010/main" val="2375376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659438" y="453664"/>
            <a:ext cx="5109817" cy="3083690"/>
          </a:xfrm>
        </p:spPr>
      </p:pic>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16</a:t>
            </a:fld>
            <a:endParaRPr lang="en-US">
              <a:solidFill>
                <a:prstClr val="white">
                  <a:lumMod val="65000"/>
                  <a:alpha val="80000"/>
                </a:prstClr>
              </a:solidFill>
            </a:endParaRPr>
          </a:p>
        </p:txBody>
      </p:sp>
      <p:sp>
        <p:nvSpPr>
          <p:cNvPr id="10" name="TextBox 9"/>
          <p:cNvSpPr txBox="1"/>
          <p:nvPr/>
        </p:nvSpPr>
        <p:spPr>
          <a:xfrm>
            <a:off x="650254" y="1560091"/>
            <a:ext cx="3581400" cy="4524315"/>
          </a:xfrm>
          <a:prstGeom prst="rect">
            <a:avLst/>
          </a:prstGeom>
          <a:noFill/>
        </p:spPr>
        <p:txBody>
          <a:bodyPr wrap="square" rtlCol="0">
            <a:spAutoFit/>
          </a:bodyPr>
          <a:lstStyle/>
          <a:p>
            <a:pPr marL="342900" indent="-342900">
              <a:buFont typeface="Arial" panose="020B0604020202020204" pitchFamily="34" charset="0"/>
              <a:buChar char="•"/>
            </a:pPr>
            <a:r>
              <a:rPr lang="en-US" sz="2400" b="1" i="0" dirty="0">
                <a:effectLst/>
                <a:latin typeface="gg sans"/>
              </a:rPr>
              <a:t>If you forget your password, you can reset your password via email only </a:t>
            </a:r>
          </a:p>
          <a:p>
            <a:endParaRPr lang="en-US" dirty="0">
              <a:latin typeface="gg sans"/>
            </a:endParaRPr>
          </a:p>
          <a:p>
            <a:endParaRPr lang="en-US" b="0" i="0" dirty="0">
              <a:effectLst/>
              <a:latin typeface="gg sans"/>
            </a:endParaRPr>
          </a:p>
          <a:p>
            <a:endParaRPr lang="en-US" dirty="0">
              <a:latin typeface="gg sans"/>
            </a:endParaRPr>
          </a:p>
          <a:p>
            <a:endParaRPr lang="en-US" b="0" i="0" dirty="0">
              <a:effectLst/>
              <a:latin typeface="gg sans"/>
            </a:endParaRPr>
          </a:p>
          <a:p>
            <a:pPr marL="285750" indent="-285750">
              <a:buFont typeface="Arial" panose="020B0604020202020204" pitchFamily="34" charset="0"/>
              <a:buChar char="•"/>
            </a:pPr>
            <a:r>
              <a:rPr lang="en-US" sz="2400" b="1" i="0" dirty="0">
                <a:effectLst/>
                <a:latin typeface="gg sans"/>
              </a:rPr>
              <a:t>Then you will receive a mail containing a four-digit code that you enter in the four boxes in front of you</a:t>
            </a:r>
            <a:endParaRPr lang="en-GB" sz="2400" b="1" dirty="0"/>
          </a:p>
        </p:txBody>
      </p:sp>
      <p:pic>
        <p:nvPicPr>
          <p:cNvPr id="12" name="Content Placeholder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85183" y="3607904"/>
            <a:ext cx="5109817" cy="3083691"/>
          </a:xfrm>
          <a:prstGeom prst="rect">
            <a:avLst/>
          </a:prstGeom>
        </p:spPr>
      </p:pic>
    </p:spTree>
    <p:extLst>
      <p:ext uri="{BB962C8B-B14F-4D97-AF65-F5344CB8AC3E}">
        <p14:creationId xmlns:p14="http://schemas.microsoft.com/office/powerpoint/2010/main" val="1281793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17</a:t>
            </a:fld>
            <a:endParaRPr lang="en-US">
              <a:solidFill>
                <a:prstClr val="white">
                  <a:lumMod val="65000"/>
                  <a:alpha val="80000"/>
                </a:prstClr>
              </a:solidFill>
            </a:endParaRPr>
          </a:p>
        </p:txBody>
      </p:sp>
      <p:sp>
        <p:nvSpPr>
          <p:cNvPr id="14" name="TextBox 13"/>
          <p:cNvSpPr txBox="1"/>
          <p:nvPr/>
        </p:nvSpPr>
        <p:spPr>
          <a:xfrm>
            <a:off x="2209800" y="1676400"/>
            <a:ext cx="457200" cy="369332"/>
          </a:xfrm>
          <a:prstGeom prst="rect">
            <a:avLst/>
          </a:prstGeom>
          <a:noFill/>
        </p:spPr>
        <p:txBody>
          <a:bodyPr wrap="square" rtlCol="0">
            <a:spAutoFit/>
          </a:bodyPr>
          <a:lstStyle/>
          <a:p>
            <a:endParaRPr lang="en-GB" dirty="0"/>
          </a:p>
        </p:txBody>
      </p:sp>
      <p:sp>
        <p:nvSpPr>
          <p:cNvPr id="15" name="TextBox 14"/>
          <p:cNvSpPr txBox="1"/>
          <p:nvPr/>
        </p:nvSpPr>
        <p:spPr>
          <a:xfrm>
            <a:off x="787423" y="1586949"/>
            <a:ext cx="3539412" cy="3139321"/>
          </a:xfrm>
          <a:prstGeom prst="rect">
            <a:avLst/>
          </a:prstGeom>
          <a:noFill/>
        </p:spPr>
        <p:txBody>
          <a:bodyPr wrap="square" rtlCol="0">
            <a:spAutoFit/>
          </a:bodyPr>
          <a:lstStyle/>
          <a:p>
            <a:pPr marL="285750" indent="-285750">
              <a:buFont typeface="Arial" panose="020B0604020202020204" pitchFamily="34" charset="0"/>
              <a:buChar char="•"/>
            </a:pPr>
            <a:r>
              <a:rPr lang="en-US" sz="2400" b="1" i="0" dirty="0">
                <a:effectLst/>
                <a:latin typeface="gg sans"/>
              </a:rPr>
              <a:t>After you enter the code, you will reach this page to reset your password </a:t>
            </a:r>
            <a:endParaRPr lang="en-US" sz="2400" b="1" dirty="0"/>
          </a:p>
          <a:p>
            <a:endParaRPr lang="en-US" dirty="0"/>
          </a:p>
          <a:p>
            <a:endParaRPr lang="en-US" dirty="0"/>
          </a:p>
          <a:p>
            <a:endParaRPr lang="en-US" dirty="0"/>
          </a:p>
          <a:p>
            <a:pPr marL="285750" indent="-285750">
              <a:buFont typeface="Arial" panose="020B0604020202020204" pitchFamily="34" charset="0"/>
              <a:buChar char="•"/>
            </a:pPr>
            <a:r>
              <a:rPr lang="en-US" sz="2400" b="1" i="0" dirty="0">
                <a:effectLst/>
                <a:latin typeface="gg sans"/>
              </a:rPr>
              <a:t>Then you go to the home page</a:t>
            </a:r>
            <a:endParaRPr lang="en-GB" sz="2400" b="1" dirty="0"/>
          </a:p>
        </p:txBody>
      </p:sp>
      <p:pic>
        <p:nvPicPr>
          <p:cNvPr id="17" name="Content Placeholder 1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37921" y="902333"/>
            <a:ext cx="5804452" cy="5093090"/>
          </a:xfrm>
        </p:spPr>
      </p:pic>
    </p:spTree>
    <p:extLst>
      <p:ext uri="{BB962C8B-B14F-4D97-AF65-F5344CB8AC3E}">
        <p14:creationId xmlns:p14="http://schemas.microsoft.com/office/powerpoint/2010/main" val="3262545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18</a:t>
            </a:fld>
            <a:endParaRPr lang="en-US">
              <a:solidFill>
                <a:prstClr val="white">
                  <a:lumMod val="65000"/>
                  <a:alpha val="80000"/>
                </a:prstClr>
              </a:solidFill>
            </a:endParaRPr>
          </a:p>
        </p:txBody>
      </p:sp>
      <p:sp>
        <p:nvSpPr>
          <p:cNvPr id="9" name="TextBox 8"/>
          <p:cNvSpPr txBox="1"/>
          <p:nvPr/>
        </p:nvSpPr>
        <p:spPr>
          <a:xfrm>
            <a:off x="334169" y="998336"/>
            <a:ext cx="3717545" cy="5324535"/>
          </a:xfrm>
          <a:prstGeom prst="rect">
            <a:avLst/>
          </a:prstGeom>
          <a:noFill/>
        </p:spPr>
        <p:txBody>
          <a:bodyPr wrap="square" rtlCol="0">
            <a:spAutoFit/>
          </a:bodyPr>
          <a:lstStyle/>
          <a:p>
            <a:pPr marL="457200" indent="-457200">
              <a:buFont typeface="Arial" panose="020B0604020202020204" pitchFamily="34" charset="0"/>
              <a:buChar char="•"/>
            </a:pPr>
            <a:r>
              <a:rPr lang="en-US" sz="2000" b="1" i="0" dirty="0">
                <a:effectLst/>
                <a:latin typeface="inherit"/>
              </a:rPr>
              <a:t>At the top we see the pages, body mass index, percentage of calories required per day, and weight</a:t>
            </a:r>
            <a:endParaRPr lang="en-US" sz="2000" b="1" dirty="0">
              <a:latin typeface="gg sans"/>
            </a:endParaRPr>
          </a:p>
          <a:p>
            <a:pPr marL="457200" indent="-457200">
              <a:buFont typeface="Arial" panose="020B0604020202020204" pitchFamily="34" charset="0"/>
              <a:buChar char="•"/>
            </a:pPr>
            <a:endParaRPr lang="en-US" sz="2000" b="1" i="0" dirty="0">
              <a:effectLst/>
              <a:latin typeface="gg sans"/>
            </a:endParaRPr>
          </a:p>
          <a:p>
            <a:pPr marL="457200" indent="-457200">
              <a:buFont typeface="Arial" panose="020B0604020202020204" pitchFamily="34" charset="0"/>
              <a:buChar char="•"/>
            </a:pPr>
            <a:r>
              <a:rPr lang="en-US" sz="2000" b="1" i="0" dirty="0">
                <a:effectLst/>
                <a:latin typeface="gg sans"/>
              </a:rPr>
              <a:t>The home page contains 3 buttons in the middle </a:t>
            </a:r>
          </a:p>
          <a:p>
            <a:pPr marL="457200" indent="-457200">
              <a:buFont typeface="Arial" panose="020B0604020202020204" pitchFamily="34" charset="0"/>
              <a:buChar char="•"/>
            </a:pPr>
            <a:endParaRPr lang="en-US" sz="2000" b="1" i="0" dirty="0">
              <a:effectLst/>
              <a:latin typeface="gg sans"/>
            </a:endParaRPr>
          </a:p>
          <a:p>
            <a:pPr marL="457200" indent="-457200">
              <a:buFont typeface="Arial" panose="020B0604020202020204" pitchFamily="34" charset="0"/>
              <a:buChar char="•"/>
            </a:pPr>
            <a:r>
              <a:rPr lang="en-US" sz="2000" b="1" i="0" dirty="0">
                <a:effectLst/>
                <a:latin typeface="gg sans"/>
              </a:rPr>
              <a:t>The first button sends us to the (BMI) page.</a:t>
            </a:r>
          </a:p>
          <a:p>
            <a:r>
              <a:rPr lang="en-US" sz="2000" b="1" i="0" dirty="0">
                <a:effectLst/>
                <a:latin typeface="gg sans"/>
              </a:rPr>
              <a:t> </a:t>
            </a:r>
          </a:p>
          <a:p>
            <a:pPr marL="457200" indent="-457200">
              <a:buFont typeface="Arial" panose="020B0604020202020204" pitchFamily="34" charset="0"/>
              <a:buChar char="•"/>
            </a:pPr>
            <a:r>
              <a:rPr lang="en-US" sz="2000" b="1" i="0" dirty="0">
                <a:effectLst/>
                <a:latin typeface="gg sans"/>
              </a:rPr>
              <a:t>The second button sends us to the Make My Meals page.</a:t>
            </a:r>
          </a:p>
          <a:p>
            <a:pPr marL="457200" indent="-457200">
              <a:buFont typeface="Arial" panose="020B0604020202020204" pitchFamily="34" charset="0"/>
              <a:buChar char="•"/>
            </a:pPr>
            <a:endParaRPr lang="en-US" sz="2000" b="1" dirty="0">
              <a:latin typeface="gg sans"/>
            </a:endParaRPr>
          </a:p>
          <a:p>
            <a:pPr marL="457200" indent="-457200">
              <a:buFont typeface="Arial" panose="020B0604020202020204" pitchFamily="34" charset="0"/>
              <a:buChar char="•"/>
            </a:pPr>
            <a:r>
              <a:rPr lang="en-US" sz="2000" b="1" i="0" dirty="0">
                <a:effectLst/>
                <a:latin typeface="gg sans"/>
              </a:rPr>
              <a:t> The third button sends us to the (BMI) page.</a:t>
            </a:r>
            <a:br>
              <a:rPr lang="en-US" sz="2000" b="1" dirty="0"/>
            </a:br>
            <a:endParaRPr lang="en-GB" sz="2000" b="1" dirty="0"/>
          </a:p>
        </p:txBody>
      </p:sp>
      <p:pic>
        <p:nvPicPr>
          <p:cNvPr id="10" name="Content Placeholder 9" descr="A plate of food with cucumbers and tomatoes">
            <a:extLst>
              <a:ext uri="{FF2B5EF4-FFF2-40B4-BE49-F238E27FC236}">
                <a16:creationId xmlns:a16="http://schemas.microsoft.com/office/drawing/2014/main" id="{831FCCDA-1E17-E049-4235-83EC8B28F57A}"/>
              </a:ext>
            </a:extLst>
          </p:cNvPr>
          <p:cNvPicPr>
            <a:picLocks noGrp="1" noChangeAspect="1"/>
          </p:cNvPicPr>
          <p:nvPr>
            <p:ph idx="1"/>
          </p:nvPr>
        </p:nvPicPr>
        <p:blipFill>
          <a:blip r:embed="rId2"/>
          <a:stretch>
            <a:fillRect/>
          </a:stretch>
        </p:blipFill>
        <p:spPr>
          <a:xfrm>
            <a:off x="5635487" y="123827"/>
            <a:ext cx="6005650" cy="3128931"/>
          </a:xfrm>
        </p:spPr>
      </p:pic>
      <p:pic>
        <p:nvPicPr>
          <p:cNvPr id="12" name="Picture 11" descr="A green square with a picture of food&#10;&#10;Description automatically generated with medium confidence">
            <a:extLst>
              <a:ext uri="{FF2B5EF4-FFF2-40B4-BE49-F238E27FC236}">
                <a16:creationId xmlns:a16="http://schemas.microsoft.com/office/drawing/2014/main" id="{C0BF20CF-4DEB-829E-2897-A2917C50A45F}"/>
              </a:ext>
            </a:extLst>
          </p:cNvPr>
          <p:cNvPicPr>
            <a:picLocks noChangeAspect="1"/>
          </p:cNvPicPr>
          <p:nvPr/>
        </p:nvPicPr>
        <p:blipFill>
          <a:blip r:embed="rId3"/>
          <a:stretch>
            <a:fillRect/>
          </a:stretch>
        </p:blipFill>
        <p:spPr>
          <a:xfrm>
            <a:off x="5635488" y="3252758"/>
            <a:ext cx="6005650" cy="3254454"/>
          </a:xfrm>
          <a:prstGeom prst="rect">
            <a:avLst/>
          </a:prstGeom>
        </p:spPr>
      </p:pic>
    </p:spTree>
    <p:extLst>
      <p:ext uri="{BB962C8B-B14F-4D97-AF65-F5344CB8AC3E}">
        <p14:creationId xmlns:p14="http://schemas.microsoft.com/office/powerpoint/2010/main" val="1316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19</a:t>
            </a:fld>
            <a:endParaRPr lang="en-US">
              <a:solidFill>
                <a:prstClr val="white">
                  <a:lumMod val="65000"/>
                  <a:alpha val="80000"/>
                </a:prstClr>
              </a:solidFill>
            </a:endParaRPr>
          </a:p>
        </p:txBody>
      </p:sp>
      <p:sp>
        <p:nvSpPr>
          <p:cNvPr id="9" name="TextBox 8"/>
          <p:cNvSpPr txBox="1"/>
          <p:nvPr/>
        </p:nvSpPr>
        <p:spPr>
          <a:xfrm>
            <a:off x="956675" y="1506201"/>
            <a:ext cx="3657600" cy="4524315"/>
          </a:xfrm>
          <a:prstGeom prst="rect">
            <a:avLst/>
          </a:prstGeom>
          <a:noFill/>
        </p:spPr>
        <p:txBody>
          <a:bodyPr wrap="square" rtlCol="0">
            <a:spAutoFit/>
          </a:bodyPr>
          <a:lstStyle/>
          <a:p>
            <a:endParaRPr lang="en-GB" dirty="0"/>
          </a:p>
          <a:p>
            <a:pPr marL="457200" indent="-457200">
              <a:buFont typeface="Arial" panose="020B0604020202020204" pitchFamily="34" charset="0"/>
              <a:buChar char="•"/>
            </a:pPr>
            <a:r>
              <a:rPr lang="en-US" sz="2800" b="1" i="0" dirty="0">
                <a:effectLst/>
                <a:latin typeface="inherit"/>
              </a:rPr>
              <a:t>This page calculates your body mass index </a:t>
            </a:r>
          </a:p>
          <a:p>
            <a:pPr marL="457200" indent="-457200">
              <a:buFont typeface="Arial" panose="020B0604020202020204" pitchFamily="34" charset="0"/>
              <a:buChar char="•"/>
            </a:pPr>
            <a:endParaRPr lang="en-US" sz="2800" b="1" dirty="0">
              <a:latin typeface="inherit"/>
            </a:endParaRPr>
          </a:p>
          <a:p>
            <a:pPr marL="457200" indent="-457200">
              <a:buFont typeface="Arial" panose="020B0604020202020204" pitchFamily="34" charset="0"/>
              <a:buChar char="•"/>
            </a:pPr>
            <a:r>
              <a:rPr lang="en-US" sz="2800" b="1" i="0" dirty="0">
                <a:effectLst/>
                <a:latin typeface="inherit"/>
              </a:rPr>
              <a:t>If you want to calculate anyone else's body mass index </a:t>
            </a:r>
          </a:p>
          <a:p>
            <a:pPr marL="457200" indent="-457200">
              <a:buFont typeface="Arial" panose="020B0604020202020204" pitchFamily="34" charset="0"/>
              <a:buChar char="•"/>
            </a:pPr>
            <a:endParaRPr lang="en-US" sz="2800" b="1" i="0" dirty="0">
              <a:effectLst/>
              <a:latin typeface="inherit"/>
            </a:endParaRPr>
          </a:p>
          <a:p>
            <a:endParaRPr lang="en-GB"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25992" y="934278"/>
            <a:ext cx="6430174" cy="5111956"/>
          </a:xfrm>
          <a:prstGeom prst="rect">
            <a:avLst/>
          </a:prstGeom>
        </p:spPr>
      </p:pic>
    </p:spTree>
    <p:extLst>
      <p:ext uri="{BB962C8B-B14F-4D97-AF65-F5344CB8AC3E}">
        <p14:creationId xmlns:p14="http://schemas.microsoft.com/office/powerpoint/2010/main" val="13959080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3947835-AB65-18B8-8077-35CE3E6DF88F}"/>
              </a:ext>
            </a:extLst>
          </p:cNvPr>
          <p:cNvSpPr>
            <a:spLocks noGrp="1"/>
          </p:cNvSpPr>
          <p:nvPr>
            <p:ph type="title"/>
          </p:nvPr>
        </p:nvSpPr>
        <p:spPr/>
        <p:txBody>
          <a:bodyPr/>
          <a:lstStyle/>
          <a:p>
            <a:pPr algn="ctr"/>
            <a:r>
              <a:rPr lang="en-US" dirty="0"/>
              <a:t>Working Team</a:t>
            </a:r>
          </a:p>
        </p:txBody>
      </p:sp>
      <p:sp>
        <p:nvSpPr>
          <p:cNvPr id="11" name="Content Placeholder 10">
            <a:extLst>
              <a:ext uri="{FF2B5EF4-FFF2-40B4-BE49-F238E27FC236}">
                <a16:creationId xmlns:a16="http://schemas.microsoft.com/office/drawing/2014/main" id="{2E0041B1-2E95-BF53-C453-7C49B2F4E429}"/>
              </a:ext>
            </a:extLst>
          </p:cNvPr>
          <p:cNvSpPr>
            <a:spLocks noGrp="1"/>
          </p:cNvSpPr>
          <p:nvPr>
            <p:ph sz="half" idx="1"/>
          </p:nvPr>
        </p:nvSpPr>
        <p:spPr>
          <a:xfrm>
            <a:off x="550863" y="1874442"/>
            <a:ext cx="3364190" cy="3995650"/>
          </a:xfrm>
        </p:spPr>
        <p:txBody>
          <a:bodyPr/>
          <a:lstStyle/>
          <a:p>
            <a:r>
              <a:rPr lang="en-US" dirty="0"/>
              <a:t>Name:</a:t>
            </a:r>
          </a:p>
          <a:p>
            <a:r>
              <a:rPr lang="en-US" sz="1600" b="1" dirty="0">
                <a:solidFill>
                  <a:schemeClr val="tx1"/>
                </a:solidFill>
                <a:effectLst/>
                <a:latin typeface="Times New Roman" panose="02020603050405020304" pitchFamily="18" charset="0"/>
                <a:ea typeface="Times New Roman" panose="02020603050405020304" pitchFamily="18" charset="0"/>
              </a:rPr>
              <a:t>Ali Ahmed Selim </a:t>
            </a:r>
          </a:p>
          <a:p>
            <a:r>
              <a:rPr lang="en-US" sz="1600" b="1" dirty="0">
                <a:solidFill>
                  <a:schemeClr val="tx1"/>
                </a:solidFill>
                <a:effectLst/>
                <a:latin typeface="Times New Roman" panose="02020603050405020304" pitchFamily="18" charset="0"/>
                <a:ea typeface="Times New Roman" panose="02020603050405020304" pitchFamily="18" charset="0"/>
              </a:rPr>
              <a:t>John Tamer Albert</a:t>
            </a:r>
          </a:p>
          <a:p>
            <a:r>
              <a:rPr lang="en-US" sz="1600" b="1" dirty="0">
                <a:solidFill>
                  <a:schemeClr val="tx1"/>
                </a:solidFill>
                <a:effectLst/>
                <a:latin typeface="Times New Roman" panose="02020603050405020304" pitchFamily="18" charset="0"/>
                <a:ea typeface="Times New Roman" panose="02020603050405020304" pitchFamily="18" charset="0"/>
              </a:rPr>
              <a:t>Ahmed Khaled Mohamed</a:t>
            </a:r>
          </a:p>
          <a:p>
            <a:r>
              <a:rPr lang="en-US" sz="1600" b="1" dirty="0">
                <a:solidFill>
                  <a:schemeClr val="tx1"/>
                </a:solidFill>
                <a:effectLst/>
                <a:latin typeface="Times New Roman" panose="02020603050405020304" pitchFamily="18" charset="0"/>
                <a:ea typeface="Times New Roman" panose="02020603050405020304" pitchFamily="18" charset="0"/>
              </a:rPr>
              <a:t>John George</a:t>
            </a:r>
          </a:p>
          <a:p>
            <a:r>
              <a:rPr lang="en-US" sz="1600" b="1" dirty="0">
                <a:solidFill>
                  <a:schemeClr val="tx1"/>
                </a:solidFill>
                <a:effectLst/>
                <a:latin typeface="Times New Roman" panose="02020603050405020304" pitchFamily="18" charset="0"/>
                <a:ea typeface="Times New Roman" panose="02020603050405020304" pitchFamily="18" charset="0"/>
              </a:rPr>
              <a:t>Mahmoud Mohamed Gabr</a:t>
            </a:r>
            <a:endParaRPr lang="en-US" sz="1600" b="1" dirty="0">
              <a:solidFill>
                <a:schemeClr val="tx1"/>
              </a:solidFill>
              <a:latin typeface="Times New Roman" panose="02020603050405020304" pitchFamily="18" charset="0"/>
              <a:ea typeface="Times New Roman" panose="02020603050405020304" pitchFamily="18" charset="0"/>
            </a:endParaRPr>
          </a:p>
          <a:p>
            <a:r>
              <a:rPr lang="en-US" sz="1600" b="1" dirty="0">
                <a:solidFill>
                  <a:schemeClr val="tx1"/>
                </a:solidFill>
                <a:effectLst/>
                <a:latin typeface="Times New Roman" panose="02020603050405020304" pitchFamily="18" charset="0"/>
                <a:ea typeface="Times New Roman" panose="02020603050405020304" pitchFamily="18" charset="0"/>
              </a:rPr>
              <a:t>Mohaned Fouad</a:t>
            </a:r>
          </a:p>
          <a:p>
            <a:r>
              <a:rPr lang="en-US" sz="1600" b="1" dirty="0">
                <a:solidFill>
                  <a:schemeClr val="tx1"/>
                </a:solidFill>
                <a:effectLst/>
                <a:latin typeface="Times New Roman" panose="02020603050405020304" pitchFamily="18" charset="0"/>
                <a:ea typeface="Times New Roman" panose="02020603050405020304" pitchFamily="18" charset="0"/>
              </a:rPr>
              <a:t>Mohamed Eid </a:t>
            </a:r>
            <a:endParaRPr lang="en-US" dirty="0">
              <a:solidFill>
                <a:schemeClr val="tx1"/>
              </a:solidFill>
            </a:endParaRPr>
          </a:p>
        </p:txBody>
      </p:sp>
      <p:sp>
        <p:nvSpPr>
          <p:cNvPr id="12" name="Content Placeholder 11">
            <a:extLst>
              <a:ext uri="{FF2B5EF4-FFF2-40B4-BE49-F238E27FC236}">
                <a16:creationId xmlns:a16="http://schemas.microsoft.com/office/drawing/2014/main" id="{368B6842-3FC2-338E-8CBD-9B8CAEC6C796}"/>
              </a:ext>
            </a:extLst>
          </p:cNvPr>
          <p:cNvSpPr>
            <a:spLocks noGrp="1"/>
          </p:cNvSpPr>
          <p:nvPr>
            <p:ph sz="half" idx="2"/>
          </p:nvPr>
        </p:nvSpPr>
        <p:spPr>
          <a:xfrm>
            <a:off x="3589969" y="1881275"/>
            <a:ext cx="2636621" cy="3995650"/>
          </a:xfrm>
        </p:spPr>
        <p:txBody>
          <a:bodyPr/>
          <a:lstStyle/>
          <a:p>
            <a:r>
              <a:rPr lang="en-US" dirty="0"/>
              <a:t>ID:</a:t>
            </a:r>
          </a:p>
          <a:p>
            <a:r>
              <a:rPr lang="en-US" sz="1600" b="1" dirty="0">
                <a:solidFill>
                  <a:schemeClr val="tx1"/>
                </a:solidFill>
                <a:effectLst/>
                <a:latin typeface="Times New Roman" panose="02020603050405020304" pitchFamily="18" charset="0"/>
                <a:ea typeface="Times New Roman" panose="02020603050405020304" pitchFamily="18" charset="0"/>
              </a:rPr>
              <a:t>20-00803</a:t>
            </a:r>
          </a:p>
          <a:p>
            <a:r>
              <a:rPr lang="en-US" sz="1600" b="1" dirty="0">
                <a:solidFill>
                  <a:schemeClr val="tx1"/>
                </a:solidFill>
                <a:effectLst/>
                <a:latin typeface="Times New Roman" panose="02020603050405020304" pitchFamily="18" charset="0"/>
                <a:ea typeface="Times New Roman" panose="02020603050405020304" pitchFamily="18" charset="0"/>
              </a:rPr>
              <a:t>20-00254</a:t>
            </a:r>
            <a:endParaRPr lang="en-US" sz="1600" b="1" dirty="0">
              <a:solidFill>
                <a:schemeClr val="tx1"/>
              </a:solidFill>
              <a:latin typeface="Times New Roman" panose="02020603050405020304" pitchFamily="18" charset="0"/>
              <a:ea typeface="Times New Roman" panose="02020603050405020304" pitchFamily="18" charset="0"/>
            </a:endParaRPr>
          </a:p>
          <a:p>
            <a:r>
              <a:rPr lang="en-US" sz="1600" b="1" dirty="0">
                <a:solidFill>
                  <a:schemeClr val="tx1"/>
                </a:solidFill>
                <a:effectLst/>
                <a:latin typeface="Times New Roman" panose="02020603050405020304" pitchFamily="18" charset="0"/>
                <a:ea typeface="Times New Roman" panose="02020603050405020304" pitchFamily="18" charset="0"/>
              </a:rPr>
              <a:t>20-00019</a:t>
            </a:r>
          </a:p>
          <a:p>
            <a:r>
              <a:rPr lang="en-US" sz="1600" b="1" dirty="0">
                <a:solidFill>
                  <a:schemeClr val="tx1"/>
                </a:solidFill>
                <a:effectLst/>
                <a:latin typeface="Times New Roman" panose="02020603050405020304" pitchFamily="18" charset="0"/>
                <a:ea typeface="Times New Roman" panose="02020603050405020304" pitchFamily="18" charset="0"/>
              </a:rPr>
              <a:t>20-01099</a:t>
            </a:r>
            <a:endParaRPr lang="en-US" sz="1600" b="1" dirty="0">
              <a:solidFill>
                <a:schemeClr val="tx1"/>
              </a:solidFill>
              <a:latin typeface="Times New Roman" panose="02020603050405020304" pitchFamily="18" charset="0"/>
              <a:ea typeface="Times New Roman" panose="02020603050405020304" pitchFamily="18" charset="0"/>
            </a:endParaRPr>
          </a:p>
          <a:p>
            <a:r>
              <a:rPr lang="en-US" sz="1600" b="1" dirty="0">
                <a:solidFill>
                  <a:schemeClr val="tx1"/>
                </a:solidFill>
                <a:effectLst/>
                <a:latin typeface="Times New Roman" panose="02020603050405020304" pitchFamily="18" charset="0"/>
                <a:ea typeface="Times New Roman" panose="02020603050405020304" pitchFamily="18" charset="0"/>
              </a:rPr>
              <a:t>20-00266</a:t>
            </a:r>
          </a:p>
          <a:p>
            <a:r>
              <a:rPr lang="en-US" sz="1600" b="1" dirty="0">
                <a:solidFill>
                  <a:schemeClr val="tx1"/>
                </a:solidFill>
                <a:effectLst/>
                <a:latin typeface="Times New Roman" panose="02020603050405020304" pitchFamily="18" charset="0"/>
                <a:ea typeface="Times New Roman" panose="02020603050405020304" pitchFamily="18" charset="0"/>
              </a:rPr>
              <a:t>20-00288</a:t>
            </a:r>
            <a:endParaRPr lang="en-US" sz="1600" b="1" dirty="0">
              <a:solidFill>
                <a:schemeClr val="tx1"/>
              </a:solidFill>
              <a:latin typeface="Times New Roman" panose="02020603050405020304" pitchFamily="18" charset="0"/>
              <a:ea typeface="Times New Roman" panose="02020603050405020304" pitchFamily="18" charset="0"/>
            </a:endParaRPr>
          </a:p>
          <a:p>
            <a:r>
              <a:rPr lang="en-US" sz="1600" b="1" dirty="0">
                <a:solidFill>
                  <a:schemeClr val="tx1"/>
                </a:solidFill>
                <a:effectLst/>
                <a:latin typeface="Times New Roman" panose="02020603050405020304" pitchFamily="18" charset="0"/>
                <a:ea typeface="Times New Roman" panose="02020603050405020304" pitchFamily="18" charset="0"/>
              </a:rPr>
              <a:t>20-00472</a:t>
            </a:r>
            <a:endParaRPr lang="en-US" dirty="0">
              <a:solidFill>
                <a:schemeClr val="tx1"/>
              </a:solidFill>
            </a:endParaRPr>
          </a:p>
        </p:txBody>
      </p:sp>
      <p:sp>
        <p:nvSpPr>
          <p:cNvPr id="7" name="Date Placeholder 6">
            <a:extLst>
              <a:ext uri="{FF2B5EF4-FFF2-40B4-BE49-F238E27FC236}">
                <a16:creationId xmlns:a16="http://schemas.microsoft.com/office/drawing/2014/main" id="{712D654E-8BA3-56CD-9360-44745C7BADF0}"/>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9" name="Slide Number Placeholder 8">
            <a:extLst>
              <a:ext uri="{FF2B5EF4-FFF2-40B4-BE49-F238E27FC236}">
                <a16:creationId xmlns:a16="http://schemas.microsoft.com/office/drawing/2014/main" id="{579BF6EE-2FE6-6B94-4808-230F05EA41CF}"/>
              </a:ext>
            </a:extLst>
          </p:cNvPr>
          <p:cNvSpPr>
            <a:spLocks noGrp="1"/>
          </p:cNvSpPr>
          <p:nvPr>
            <p:ph type="sldNum" sz="quarter" idx="12"/>
          </p:nvPr>
        </p:nvSpPr>
        <p:spPr/>
        <p:txBody>
          <a:bodyPr/>
          <a:lstStyle/>
          <a:p>
            <a:fld id="{DBA1B0FB-D917-4C8C-928F-313BD683BF39}" type="slidenum">
              <a:rPr lang="en-US" smtClean="0"/>
              <a:t>2</a:t>
            </a:fld>
            <a:endParaRPr lang="en-US"/>
          </a:p>
        </p:txBody>
      </p:sp>
      <p:sp>
        <p:nvSpPr>
          <p:cNvPr id="13" name="TextBox 12">
            <a:extLst>
              <a:ext uri="{FF2B5EF4-FFF2-40B4-BE49-F238E27FC236}">
                <a16:creationId xmlns:a16="http://schemas.microsoft.com/office/drawing/2014/main" id="{F37218B5-2917-1FA4-45D7-3F350162C8CE}"/>
              </a:ext>
            </a:extLst>
          </p:cNvPr>
          <p:cNvSpPr txBox="1"/>
          <p:nvPr/>
        </p:nvSpPr>
        <p:spPr>
          <a:xfrm>
            <a:off x="6454066" y="4148413"/>
            <a:ext cx="4136994" cy="1754326"/>
          </a:xfrm>
          <a:prstGeom prst="rect">
            <a:avLst/>
          </a:prstGeom>
          <a:noFill/>
        </p:spPr>
        <p:txBody>
          <a:bodyPr wrap="square" rtlCol="0">
            <a:spAutoFit/>
          </a:bodyPr>
          <a:lstStyle/>
          <a:p>
            <a:pPr marL="0" indent="0" algn="ctr">
              <a:buNone/>
            </a:pPr>
            <a:r>
              <a:rPr lang="en" dirty="0"/>
              <a:t>Supervied By</a:t>
            </a:r>
          </a:p>
          <a:p>
            <a:pPr marL="0" lvl="0" indent="0" algn="ctr" rtl="1" eaLnBrk="0" fontAlgn="base" hangingPunct="0">
              <a:spcBef>
                <a:spcPct val="0"/>
              </a:spcBef>
              <a:spcAft>
                <a:spcPct val="0"/>
              </a:spcAft>
              <a:buClrTx/>
              <a:buSzTx/>
              <a:buNone/>
              <a:tabLst>
                <a:tab pos="3398838" algn="r"/>
              </a:tabLst>
            </a:pPr>
            <a:r>
              <a:rPr lang="en-US" dirty="0">
                <a:ea typeface="Times New Roman" pitchFamily="18" charset="0"/>
                <a:cs typeface="Arial" pitchFamily="34" charset="0"/>
              </a:rPr>
              <a:t>Dr. Khaled Fathy </a:t>
            </a:r>
          </a:p>
          <a:p>
            <a:pPr marL="0" lvl="0" indent="0" algn="ctr" rtl="1" eaLnBrk="0" fontAlgn="base" hangingPunct="0">
              <a:spcBef>
                <a:spcPct val="0"/>
              </a:spcBef>
              <a:spcAft>
                <a:spcPct val="0"/>
              </a:spcAft>
              <a:buClrTx/>
              <a:buSzTx/>
              <a:buNone/>
              <a:tabLst>
                <a:tab pos="3398838" algn="r"/>
              </a:tabLst>
            </a:pPr>
            <a:endParaRPr lang="en-US" dirty="0">
              <a:cs typeface="Arial" pitchFamily="34" charset="0"/>
            </a:endParaRPr>
          </a:p>
          <a:p>
            <a:pPr marL="0" indent="0" algn="ctr" eaLnBrk="0" fontAlgn="base" hangingPunct="0">
              <a:spcBef>
                <a:spcPct val="0"/>
              </a:spcBef>
              <a:spcAft>
                <a:spcPct val="0"/>
              </a:spcAft>
              <a:buNone/>
              <a:tabLst>
                <a:tab pos="3398838" algn="r"/>
              </a:tabLst>
            </a:pPr>
            <a:r>
              <a:rPr lang="en-US" dirty="0">
                <a:ea typeface="Times New Roman" pitchFamily="18" charset="0"/>
                <a:cs typeface="Arial" pitchFamily="34" charset="0"/>
              </a:rPr>
              <a:t>Eng. Farida Gaber</a:t>
            </a:r>
          </a:p>
          <a:p>
            <a:pPr marL="0" indent="0" algn="ctr" eaLnBrk="0" fontAlgn="base" hangingPunct="0">
              <a:spcBef>
                <a:spcPct val="0"/>
              </a:spcBef>
              <a:spcAft>
                <a:spcPct val="0"/>
              </a:spcAft>
              <a:buNone/>
              <a:tabLst>
                <a:tab pos="3398838" algn="r"/>
              </a:tabLst>
            </a:pPr>
            <a:endParaRPr lang="en-US" dirty="0">
              <a:ea typeface="Times New Roman" pitchFamily="18" charset="0"/>
              <a:cs typeface="Arial" pitchFamily="34" charset="0"/>
            </a:endParaRPr>
          </a:p>
          <a:p>
            <a:endParaRPr lang="en-US" dirty="0"/>
          </a:p>
        </p:txBody>
      </p:sp>
    </p:spTree>
    <p:extLst>
      <p:ext uri="{BB962C8B-B14F-4D97-AF65-F5344CB8AC3E}">
        <p14:creationId xmlns:p14="http://schemas.microsoft.com/office/powerpoint/2010/main" val="2741980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20</a:t>
            </a:fld>
            <a:endParaRPr lang="en-US">
              <a:solidFill>
                <a:prstClr val="white">
                  <a:lumMod val="65000"/>
                  <a:alpha val="80000"/>
                </a:prstClr>
              </a:solidFill>
            </a:endParaRPr>
          </a:p>
        </p:txBody>
      </p:sp>
      <p:sp>
        <p:nvSpPr>
          <p:cNvPr id="11" name="TextBox 10"/>
          <p:cNvSpPr txBox="1"/>
          <p:nvPr/>
        </p:nvSpPr>
        <p:spPr>
          <a:xfrm>
            <a:off x="550863" y="552774"/>
            <a:ext cx="3657600" cy="5262979"/>
          </a:xfrm>
          <a:prstGeom prst="rect">
            <a:avLst/>
          </a:prstGeom>
          <a:noFill/>
        </p:spPr>
        <p:txBody>
          <a:bodyPr wrap="square" rtlCol="0">
            <a:spAutoFit/>
          </a:bodyPr>
          <a:lstStyle/>
          <a:p>
            <a:pPr marL="342900" indent="-342900">
              <a:buFont typeface="Arial" panose="020B0604020202020204" pitchFamily="34" charset="0"/>
              <a:buChar char="•"/>
            </a:pPr>
            <a:r>
              <a:rPr lang="en-US" sz="2400" b="1" i="0" dirty="0">
                <a:effectLst/>
                <a:latin typeface="gg sans"/>
              </a:rPr>
              <a:t>This page contains 2 buttons </a:t>
            </a:r>
          </a:p>
          <a:p>
            <a:pPr marL="342900" indent="-342900">
              <a:buFont typeface="Arial" panose="020B0604020202020204" pitchFamily="34" charset="0"/>
              <a:buChar char="•"/>
            </a:pPr>
            <a:endParaRPr lang="en-US" sz="2400" b="1" dirty="0">
              <a:latin typeface="gg sans"/>
            </a:endParaRPr>
          </a:p>
          <a:p>
            <a:pPr marL="342900" indent="-342900">
              <a:buFont typeface="Arial" panose="020B0604020202020204" pitchFamily="34" charset="0"/>
              <a:buChar char="•"/>
            </a:pPr>
            <a:r>
              <a:rPr lang="en-US" sz="2400" b="1" i="0" dirty="0">
                <a:effectLst/>
                <a:latin typeface="gg sans"/>
              </a:rPr>
              <a:t>The first button sends us to the page where we make the meal </a:t>
            </a:r>
          </a:p>
          <a:p>
            <a:pPr marL="342900" indent="-342900">
              <a:buFont typeface="Arial" panose="020B0604020202020204" pitchFamily="34" charset="0"/>
              <a:buChar char="•"/>
            </a:pPr>
            <a:endParaRPr lang="en-US" sz="2400" b="1" dirty="0">
              <a:latin typeface="gg sans"/>
            </a:endParaRPr>
          </a:p>
          <a:p>
            <a:pPr marL="342900" indent="-342900">
              <a:buFont typeface="Arial" panose="020B0604020202020204" pitchFamily="34" charset="0"/>
              <a:buChar char="•"/>
            </a:pPr>
            <a:r>
              <a:rPr lang="en-US" sz="2400" b="1" i="0" dirty="0">
                <a:effectLst/>
                <a:latin typeface="gg sans"/>
              </a:rPr>
              <a:t>The second button sends us to the page where we save meals </a:t>
            </a:r>
            <a:br>
              <a:rPr lang="en-US" sz="2400" b="1" dirty="0"/>
            </a:br>
            <a:endParaRPr lang="en-US" sz="2400" b="1" dirty="0"/>
          </a:p>
          <a:p>
            <a:pPr marL="342900" indent="-342900">
              <a:buFont typeface="Arial" panose="020B0604020202020204" pitchFamily="34" charset="0"/>
              <a:buChar char="•"/>
            </a:pPr>
            <a:r>
              <a:rPr lang="en-US" sz="2400" b="1" i="0" dirty="0">
                <a:effectLst/>
                <a:latin typeface="gg sans"/>
              </a:rPr>
              <a:t>The rest of the page explains the importance of each meal</a:t>
            </a:r>
            <a:endParaRPr lang="en-GB" sz="2400" b="1" dirty="0"/>
          </a:p>
        </p:txBody>
      </p:sp>
      <p:pic>
        <p:nvPicPr>
          <p:cNvPr id="6" name="Content Placeholder 5" descr="A recipe book with a spoon and eggs">
            <a:extLst>
              <a:ext uri="{FF2B5EF4-FFF2-40B4-BE49-F238E27FC236}">
                <a16:creationId xmlns:a16="http://schemas.microsoft.com/office/drawing/2014/main" id="{7D6DF113-9FB3-E429-1AB9-8D129292DEE1}"/>
              </a:ext>
            </a:extLst>
          </p:cNvPr>
          <p:cNvPicPr>
            <a:picLocks noGrp="1" noChangeAspect="1"/>
          </p:cNvPicPr>
          <p:nvPr>
            <p:ph idx="1"/>
          </p:nvPr>
        </p:nvPicPr>
        <p:blipFill>
          <a:blip r:embed="rId2"/>
          <a:stretch>
            <a:fillRect/>
          </a:stretch>
        </p:blipFill>
        <p:spPr>
          <a:xfrm>
            <a:off x="4770783" y="552774"/>
            <a:ext cx="7096540" cy="5262979"/>
          </a:xfrm>
        </p:spPr>
      </p:pic>
    </p:spTree>
    <p:extLst>
      <p:ext uri="{BB962C8B-B14F-4D97-AF65-F5344CB8AC3E}">
        <p14:creationId xmlns:p14="http://schemas.microsoft.com/office/powerpoint/2010/main" val="18102244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0" y="2181860"/>
            <a:ext cx="3911600" cy="3429000"/>
          </a:xfrm>
        </p:spPr>
      </p:pic>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21</a:t>
            </a:fld>
            <a:endParaRPr lang="en-US">
              <a:solidFill>
                <a:prstClr val="white">
                  <a:lumMod val="65000"/>
                  <a:alpha val="80000"/>
                </a:prstClr>
              </a:soli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5600" y="3896360"/>
            <a:ext cx="3581400" cy="2438400"/>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0" y="1313180"/>
            <a:ext cx="5349240" cy="2583180"/>
          </a:xfrm>
          <a:prstGeom prst="rect">
            <a:avLst/>
          </a:prstGeom>
        </p:spPr>
      </p:pic>
    </p:spTree>
    <p:extLst>
      <p:ext uri="{BB962C8B-B14F-4D97-AF65-F5344CB8AC3E}">
        <p14:creationId xmlns:p14="http://schemas.microsoft.com/office/powerpoint/2010/main" val="1689568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22</a:t>
            </a:fld>
            <a:endParaRPr lang="en-US">
              <a:solidFill>
                <a:prstClr val="white">
                  <a:lumMod val="65000"/>
                  <a:alpha val="80000"/>
                </a:prstClr>
              </a:solidFill>
            </a:endParaRPr>
          </a:p>
        </p:txBody>
      </p:sp>
      <p:sp>
        <p:nvSpPr>
          <p:cNvPr id="10" name="TextBox 9"/>
          <p:cNvSpPr txBox="1"/>
          <p:nvPr/>
        </p:nvSpPr>
        <p:spPr>
          <a:xfrm>
            <a:off x="208721" y="1166480"/>
            <a:ext cx="5088835" cy="4247317"/>
          </a:xfrm>
          <a:prstGeom prst="rect">
            <a:avLst/>
          </a:prstGeom>
          <a:noFill/>
        </p:spPr>
        <p:txBody>
          <a:bodyPr wrap="square" rtlCol="0">
            <a:spAutoFit/>
          </a:bodyPr>
          <a:lstStyle/>
          <a:p>
            <a:pPr marL="457200" indent="-457200" algn="l" fontAlgn="base">
              <a:buFont typeface="Arial" panose="020B0604020202020204" pitchFamily="34" charset="0"/>
              <a:buChar char="•"/>
            </a:pPr>
            <a:r>
              <a:rPr lang="en-US" sz="2800" b="1" i="0" dirty="0">
                <a:effectLst/>
                <a:latin typeface="inherit"/>
              </a:rPr>
              <a:t>On this page, we prepare the meal we want according to its calories and the proportions of everything important in it, and there is a save button to save the meal if we want that.</a:t>
            </a:r>
          </a:p>
          <a:p>
            <a:pPr marL="457200" indent="-457200" algn="l" fontAlgn="base">
              <a:buFont typeface="Arial" panose="020B0604020202020204" pitchFamily="34" charset="0"/>
              <a:buChar char="•"/>
            </a:pPr>
            <a:r>
              <a:rPr lang="en-US" sz="2800" b="1" dirty="0">
                <a:latin typeface="inherit"/>
              </a:rPr>
              <a:t>We can also search about the ingredient we want</a:t>
            </a:r>
            <a:endParaRPr lang="en-US" sz="2800" b="1" i="0" dirty="0">
              <a:effectLst/>
              <a:latin typeface="inherit"/>
            </a:endParaRPr>
          </a:p>
          <a:p>
            <a:endParaRPr lang="en-GB" dirty="0"/>
          </a:p>
        </p:txBody>
      </p:sp>
      <p:pic>
        <p:nvPicPr>
          <p:cNvPr id="3" name="Picture 2" descr="A screenshot of a computer">
            <a:extLst>
              <a:ext uri="{FF2B5EF4-FFF2-40B4-BE49-F238E27FC236}">
                <a16:creationId xmlns:a16="http://schemas.microsoft.com/office/drawing/2014/main" id="{F4D349EE-9BAC-66F5-DBCB-9142E1FE4CD2}"/>
              </a:ext>
            </a:extLst>
          </p:cNvPr>
          <p:cNvPicPr>
            <a:picLocks noChangeAspect="1"/>
          </p:cNvPicPr>
          <p:nvPr/>
        </p:nvPicPr>
        <p:blipFill>
          <a:blip r:embed="rId2"/>
          <a:stretch>
            <a:fillRect/>
          </a:stretch>
        </p:blipFill>
        <p:spPr>
          <a:xfrm>
            <a:off x="5516217" y="393098"/>
            <a:ext cx="6283946" cy="6114114"/>
          </a:xfrm>
          <a:prstGeom prst="rect">
            <a:avLst/>
          </a:prstGeom>
        </p:spPr>
      </p:pic>
    </p:spTree>
    <p:extLst>
      <p:ext uri="{BB962C8B-B14F-4D97-AF65-F5344CB8AC3E}">
        <p14:creationId xmlns:p14="http://schemas.microsoft.com/office/powerpoint/2010/main" val="4199529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791597" y="765313"/>
            <a:ext cx="7171001" cy="5327374"/>
          </a:xfrm>
        </p:spPr>
      </p:pic>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23</a:t>
            </a:fld>
            <a:endParaRPr lang="en-US">
              <a:solidFill>
                <a:prstClr val="white">
                  <a:lumMod val="65000"/>
                  <a:alpha val="80000"/>
                </a:prstClr>
              </a:solidFill>
            </a:endParaRPr>
          </a:p>
        </p:txBody>
      </p:sp>
      <p:sp>
        <p:nvSpPr>
          <p:cNvPr id="9" name="TextBox 8"/>
          <p:cNvSpPr txBox="1"/>
          <p:nvPr/>
        </p:nvSpPr>
        <p:spPr>
          <a:xfrm>
            <a:off x="550863" y="1520785"/>
            <a:ext cx="3657600" cy="3816429"/>
          </a:xfrm>
          <a:prstGeom prst="rect">
            <a:avLst/>
          </a:prstGeom>
          <a:noFill/>
        </p:spPr>
        <p:txBody>
          <a:bodyPr wrap="square" rtlCol="0">
            <a:spAutoFit/>
          </a:bodyPr>
          <a:lstStyle/>
          <a:p>
            <a:endParaRPr lang="en-GB" dirty="0"/>
          </a:p>
          <a:p>
            <a:pPr marL="457200" indent="-457200">
              <a:buFont typeface="Arial" panose="020B0604020202020204" pitchFamily="34" charset="0"/>
              <a:buChar char="•"/>
            </a:pPr>
            <a:r>
              <a:rPr lang="en-US" sz="2800" b="1" i="0" dirty="0">
                <a:effectLst/>
                <a:latin typeface="gg sans"/>
              </a:rPr>
              <a:t>This page calculates the percentage of calories required daily </a:t>
            </a:r>
            <a:br>
              <a:rPr lang="en-US" sz="2800" b="1" dirty="0"/>
            </a:br>
            <a:endParaRPr lang="en-US" sz="2800" b="1" dirty="0"/>
          </a:p>
          <a:p>
            <a:pPr marL="457200" indent="-457200">
              <a:buFont typeface="Arial" panose="020B0604020202020204" pitchFamily="34" charset="0"/>
              <a:buChar char="•"/>
            </a:pPr>
            <a:endParaRPr lang="en-US" sz="2800" b="1" dirty="0"/>
          </a:p>
          <a:p>
            <a:pPr marL="457200" indent="-457200">
              <a:buFont typeface="Arial" panose="020B0604020202020204" pitchFamily="34" charset="0"/>
              <a:buChar char="•"/>
            </a:pPr>
            <a:r>
              <a:rPr lang="en-US" sz="2800" b="1" i="0" dirty="0">
                <a:effectLst/>
                <a:latin typeface="gg sans"/>
              </a:rPr>
              <a:t>You can calculate anyone's calories </a:t>
            </a:r>
            <a:endParaRPr lang="en-GB" sz="2800" b="1" dirty="0"/>
          </a:p>
        </p:txBody>
      </p:sp>
    </p:spTree>
    <p:extLst>
      <p:ext uri="{BB962C8B-B14F-4D97-AF65-F5344CB8AC3E}">
        <p14:creationId xmlns:p14="http://schemas.microsoft.com/office/powerpoint/2010/main" val="1477328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93296" y="1041717"/>
            <a:ext cx="6031737" cy="5267008"/>
          </a:xfrm>
        </p:spPr>
      </p:pic>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24</a:t>
            </a:fld>
            <a:endParaRPr lang="en-US">
              <a:solidFill>
                <a:prstClr val="white">
                  <a:lumMod val="65000"/>
                  <a:alpha val="80000"/>
                </a:prstClr>
              </a:solidFill>
            </a:endParaRPr>
          </a:p>
        </p:txBody>
      </p:sp>
      <p:sp>
        <p:nvSpPr>
          <p:cNvPr id="11" name="TextBox 10"/>
          <p:cNvSpPr txBox="1"/>
          <p:nvPr/>
        </p:nvSpPr>
        <p:spPr>
          <a:xfrm>
            <a:off x="-914400" y="2057400"/>
            <a:ext cx="184731" cy="369332"/>
          </a:xfrm>
          <a:prstGeom prst="rect">
            <a:avLst/>
          </a:prstGeom>
          <a:noFill/>
        </p:spPr>
        <p:txBody>
          <a:bodyPr wrap="none" rtlCol="0">
            <a:spAutoFit/>
          </a:bodyPr>
          <a:lstStyle/>
          <a:p>
            <a:endParaRPr lang="en-GB" dirty="0"/>
          </a:p>
        </p:txBody>
      </p:sp>
      <p:sp>
        <p:nvSpPr>
          <p:cNvPr id="12" name="TextBox 11"/>
          <p:cNvSpPr txBox="1"/>
          <p:nvPr/>
        </p:nvSpPr>
        <p:spPr>
          <a:xfrm>
            <a:off x="550863" y="2426732"/>
            <a:ext cx="4191000" cy="1815882"/>
          </a:xfrm>
          <a:prstGeom prst="rect">
            <a:avLst/>
          </a:prstGeom>
          <a:noFill/>
        </p:spPr>
        <p:txBody>
          <a:bodyPr wrap="square" rtlCol="0">
            <a:spAutoFit/>
          </a:bodyPr>
          <a:lstStyle/>
          <a:p>
            <a:r>
              <a:rPr lang="en-GB" sz="2800" b="1" dirty="0"/>
              <a:t>About us page , this page talks about the project and the team behind this project </a:t>
            </a:r>
          </a:p>
        </p:txBody>
      </p:sp>
    </p:spTree>
    <p:extLst>
      <p:ext uri="{BB962C8B-B14F-4D97-AF65-F5344CB8AC3E}">
        <p14:creationId xmlns:p14="http://schemas.microsoft.com/office/powerpoint/2010/main" val="952368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25</a:t>
            </a:fld>
            <a:endParaRPr lang="en-US">
              <a:solidFill>
                <a:prstClr val="white">
                  <a:lumMod val="65000"/>
                  <a:alpha val="80000"/>
                </a:prstClr>
              </a:solidFill>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93295" y="1143000"/>
            <a:ext cx="5940003" cy="5165725"/>
          </a:xfrm>
          <a:prstGeom prst="rect">
            <a:avLst/>
          </a:prstGeom>
        </p:spPr>
      </p:pic>
      <p:sp>
        <p:nvSpPr>
          <p:cNvPr id="10" name="TextBox 9"/>
          <p:cNvSpPr txBox="1"/>
          <p:nvPr/>
        </p:nvSpPr>
        <p:spPr>
          <a:xfrm>
            <a:off x="1550505" y="1327666"/>
            <a:ext cx="4191000" cy="369332"/>
          </a:xfrm>
          <a:prstGeom prst="rect">
            <a:avLst/>
          </a:prstGeom>
          <a:noFill/>
        </p:spPr>
        <p:txBody>
          <a:bodyPr wrap="square" rtlCol="0">
            <a:spAutoFit/>
          </a:bodyPr>
          <a:lstStyle/>
          <a:p>
            <a:endParaRPr lang="en-GB" dirty="0"/>
          </a:p>
        </p:txBody>
      </p:sp>
      <p:sp>
        <p:nvSpPr>
          <p:cNvPr id="11" name="TextBox 10"/>
          <p:cNvSpPr txBox="1"/>
          <p:nvPr/>
        </p:nvSpPr>
        <p:spPr>
          <a:xfrm>
            <a:off x="-914400" y="2057400"/>
            <a:ext cx="184731" cy="369332"/>
          </a:xfrm>
          <a:prstGeom prst="rect">
            <a:avLst/>
          </a:prstGeom>
          <a:noFill/>
        </p:spPr>
        <p:txBody>
          <a:bodyPr wrap="none" rtlCol="0">
            <a:spAutoFit/>
          </a:bodyPr>
          <a:lstStyle/>
          <a:p>
            <a:endParaRPr lang="en-GB" dirty="0"/>
          </a:p>
        </p:txBody>
      </p:sp>
      <p:sp>
        <p:nvSpPr>
          <p:cNvPr id="12" name="TextBox 11"/>
          <p:cNvSpPr txBox="1"/>
          <p:nvPr/>
        </p:nvSpPr>
        <p:spPr>
          <a:xfrm>
            <a:off x="550863" y="2242066"/>
            <a:ext cx="4191000" cy="2831544"/>
          </a:xfrm>
          <a:prstGeom prst="rect">
            <a:avLst/>
          </a:prstGeom>
          <a:noFill/>
        </p:spPr>
        <p:txBody>
          <a:bodyPr wrap="square" rtlCol="0">
            <a:spAutoFit/>
          </a:bodyPr>
          <a:lstStyle/>
          <a:p>
            <a:r>
              <a:rPr lang="en-GB" sz="3200" b="1" dirty="0"/>
              <a:t>Contact us page here the user can get in touch with us for anu request or any issue</a:t>
            </a:r>
          </a:p>
          <a:p>
            <a:endParaRPr lang="en-GB" dirty="0"/>
          </a:p>
        </p:txBody>
      </p:sp>
    </p:spTree>
    <p:extLst>
      <p:ext uri="{BB962C8B-B14F-4D97-AF65-F5344CB8AC3E}">
        <p14:creationId xmlns:p14="http://schemas.microsoft.com/office/powerpoint/2010/main" val="3033866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26</a:t>
            </a:fld>
            <a:endParaRPr lang="en-US">
              <a:solidFill>
                <a:prstClr val="white">
                  <a:lumMod val="65000"/>
                  <a:alpha val="80000"/>
                </a:prstClr>
              </a:solidFill>
            </a:endParaRPr>
          </a:p>
        </p:txBody>
      </p:sp>
      <p:sp>
        <p:nvSpPr>
          <p:cNvPr id="9" name="TextBox 8"/>
          <p:cNvSpPr txBox="1"/>
          <p:nvPr/>
        </p:nvSpPr>
        <p:spPr>
          <a:xfrm>
            <a:off x="151503" y="327993"/>
            <a:ext cx="4495800" cy="5878532"/>
          </a:xfrm>
          <a:prstGeom prst="rect">
            <a:avLst/>
          </a:prstGeom>
          <a:noFill/>
        </p:spPr>
        <p:txBody>
          <a:bodyPr wrap="square" rtlCol="0">
            <a:spAutoFit/>
          </a:bodyPr>
          <a:lstStyle/>
          <a:p>
            <a:pPr marL="285750" indent="-285750">
              <a:buFont typeface="Arial" panose="020B0604020202020204" pitchFamily="34" charset="0"/>
              <a:buChar char="•"/>
            </a:pPr>
            <a:r>
              <a:rPr lang="en-US" sz="2800" b="1" i="0" dirty="0">
                <a:effectLst/>
                <a:latin typeface="gg sans"/>
              </a:rPr>
              <a:t>On this page we display user data </a:t>
            </a:r>
          </a:p>
          <a:p>
            <a:pPr marL="285750" indent="-285750">
              <a:buFont typeface="Arial" panose="020B0604020202020204" pitchFamily="34" charset="0"/>
              <a:buChar char="•"/>
            </a:pPr>
            <a:endParaRPr lang="en-US" sz="2800" b="1" dirty="0">
              <a:latin typeface="gg sans"/>
            </a:endParaRPr>
          </a:p>
          <a:p>
            <a:pPr marL="285750" indent="-285750">
              <a:buFont typeface="Arial" panose="020B0604020202020204" pitchFamily="34" charset="0"/>
              <a:buChar char="•"/>
            </a:pPr>
            <a:r>
              <a:rPr lang="en-US" sz="2800" b="1" i="0" dirty="0">
                <a:effectLst/>
                <a:latin typeface="gg sans"/>
              </a:rPr>
              <a:t>There is a button to modify data </a:t>
            </a:r>
          </a:p>
          <a:p>
            <a:pPr marL="285750" indent="-285750">
              <a:buFont typeface="Arial" panose="020B0604020202020204" pitchFamily="34" charset="0"/>
              <a:buChar char="•"/>
            </a:pPr>
            <a:endParaRPr lang="en-US" sz="2800" b="1" dirty="0">
              <a:latin typeface="gg sans"/>
            </a:endParaRPr>
          </a:p>
          <a:p>
            <a:pPr marL="285750" indent="-285750">
              <a:buFont typeface="Arial" panose="020B0604020202020204" pitchFamily="34" charset="0"/>
              <a:buChar char="•"/>
            </a:pPr>
            <a:r>
              <a:rPr lang="en-US" sz="2800" b="1" i="0" dirty="0">
                <a:effectLst/>
                <a:latin typeface="gg sans"/>
              </a:rPr>
              <a:t>And another button to log out of the site</a:t>
            </a:r>
          </a:p>
          <a:p>
            <a:endParaRPr lang="en-US" sz="3200" b="1" i="0" dirty="0">
              <a:effectLst/>
              <a:latin typeface="gg sans"/>
            </a:endParaRPr>
          </a:p>
          <a:p>
            <a:pPr marL="285750" indent="-285750">
              <a:buFont typeface="Arial" panose="020B0604020202020204" pitchFamily="34" charset="0"/>
              <a:buChar char="•"/>
            </a:pPr>
            <a:r>
              <a:rPr lang="en-US" sz="2800" b="1" dirty="0">
                <a:latin typeface="gg sans"/>
              </a:rPr>
              <a:t>When we click on my meals , the my meals page will show with the saved meals the user </a:t>
            </a:r>
            <a:r>
              <a:rPr lang="en-US" sz="2800" b="1" dirty="0" err="1">
                <a:latin typeface="gg sans"/>
              </a:rPr>
              <a:t>choosen</a:t>
            </a:r>
            <a:endParaRPr lang="en-GB" sz="2800" b="1" dirty="0"/>
          </a:p>
        </p:txBody>
      </p:sp>
      <p:pic>
        <p:nvPicPr>
          <p:cNvPr id="6" name="Content Placeholder 5" descr="A screenshot of a chat">
            <a:extLst>
              <a:ext uri="{FF2B5EF4-FFF2-40B4-BE49-F238E27FC236}">
                <a16:creationId xmlns:a16="http://schemas.microsoft.com/office/drawing/2014/main" id="{7DD7E21F-82C6-CE33-5E2B-343E0D8020E3}"/>
              </a:ext>
            </a:extLst>
          </p:cNvPr>
          <p:cNvPicPr>
            <a:picLocks noGrp="1" noChangeAspect="1"/>
          </p:cNvPicPr>
          <p:nvPr>
            <p:ph idx="1"/>
          </p:nvPr>
        </p:nvPicPr>
        <p:blipFill>
          <a:blip r:embed="rId2"/>
          <a:stretch>
            <a:fillRect/>
          </a:stretch>
        </p:blipFill>
        <p:spPr>
          <a:xfrm>
            <a:off x="4793974" y="99393"/>
            <a:ext cx="6993835" cy="3329608"/>
          </a:xfrm>
        </p:spPr>
      </p:pic>
      <p:pic>
        <p:nvPicPr>
          <p:cNvPr id="2" name="Content Placeholder 5" descr="A screenshot of a computer&#10;&#10;Description automatically generated">
            <a:extLst>
              <a:ext uri="{FF2B5EF4-FFF2-40B4-BE49-F238E27FC236}">
                <a16:creationId xmlns:a16="http://schemas.microsoft.com/office/drawing/2014/main" id="{E6614327-E0D0-0E24-7C40-B2075BB5CAAC}"/>
              </a:ext>
            </a:extLst>
          </p:cNvPr>
          <p:cNvPicPr>
            <a:picLocks noChangeAspect="1"/>
          </p:cNvPicPr>
          <p:nvPr/>
        </p:nvPicPr>
        <p:blipFill>
          <a:blip r:embed="rId3"/>
          <a:stretch>
            <a:fillRect/>
          </a:stretch>
        </p:blipFill>
        <p:spPr>
          <a:xfrm>
            <a:off x="4793974" y="2752337"/>
            <a:ext cx="6993834" cy="3908762"/>
          </a:xfrm>
          <a:prstGeom prst="rect">
            <a:avLst/>
          </a:prstGeom>
        </p:spPr>
      </p:pic>
    </p:spTree>
    <p:extLst>
      <p:ext uri="{BB962C8B-B14F-4D97-AF65-F5344CB8AC3E}">
        <p14:creationId xmlns:p14="http://schemas.microsoft.com/office/powerpoint/2010/main" val="17601809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dirty="0">
                <a:solidFill>
                  <a:srgbClr val="FFFFFF">
                    <a:alpha val="80000"/>
                  </a:srgbClr>
                </a:solidFill>
              </a:rPr>
              <a:t>Saturday, June 22, 2024</a:t>
            </a:r>
            <a:endParaRPr lang="en-US" dirty="0">
              <a:solidFill>
                <a:prstClr val="white">
                  <a:lumMod val="65000"/>
                  <a:alpha val="80000"/>
                </a:prstClr>
              </a:solidFill>
            </a:endParaRPr>
          </a:p>
        </p:txBody>
      </p:sp>
      <p:sp>
        <p:nvSpPr>
          <p:cNvPr id="7" name="Slide Number Placeholder 6"/>
          <p:cNvSpPr>
            <a:spLocks noGrp="1"/>
          </p:cNvSpPr>
          <p:nvPr>
            <p:ph type="sldNum" sz="quarter" idx="12"/>
          </p:nvPr>
        </p:nvSpPr>
        <p:spPr/>
        <p:txBody>
          <a:bodyPr/>
          <a:lstStyle/>
          <a:p>
            <a:fld id="{DBA1B0FB-D917-4C8C-928F-313BD683BF39}" type="slidenum">
              <a:rPr lang="en-US" smtClean="0">
                <a:solidFill>
                  <a:prstClr val="white">
                    <a:lumMod val="65000"/>
                    <a:alpha val="80000"/>
                  </a:prstClr>
                </a:solidFill>
              </a:rPr>
              <a:pPr/>
              <a:t>27</a:t>
            </a:fld>
            <a:endParaRPr lang="en-US">
              <a:solidFill>
                <a:prstClr val="white">
                  <a:lumMod val="65000"/>
                  <a:alpha val="80000"/>
                </a:prstClr>
              </a:solidFill>
            </a:endParaRPr>
          </a:p>
        </p:txBody>
      </p:sp>
      <p:sp>
        <p:nvSpPr>
          <p:cNvPr id="9" name="TextBox 8"/>
          <p:cNvSpPr txBox="1"/>
          <p:nvPr/>
        </p:nvSpPr>
        <p:spPr>
          <a:xfrm>
            <a:off x="550863" y="2699482"/>
            <a:ext cx="4725607" cy="1077218"/>
          </a:xfrm>
          <a:prstGeom prst="rect">
            <a:avLst/>
          </a:prstGeom>
          <a:noFill/>
        </p:spPr>
        <p:txBody>
          <a:bodyPr wrap="square" rtlCol="0">
            <a:spAutoFit/>
          </a:bodyPr>
          <a:lstStyle/>
          <a:p>
            <a:pPr algn="l" fontAlgn="base"/>
            <a:r>
              <a:rPr lang="en-US" sz="3200" b="1" i="0" dirty="0">
                <a:effectLst/>
                <a:latin typeface="inherit"/>
              </a:rPr>
              <a:t>In this page , the user edits all his data</a:t>
            </a:r>
          </a:p>
        </p:txBody>
      </p:sp>
      <p:pic>
        <p:nvPicPr>
          <p:cNvPr id="6"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76470" y="270588"/>
            <a:ext cx="6749879" cy="6120881"/>
          </a:xfrm>
        </p:spPr>
      </p:pic>
    </p:spTree>
    <p:extLst>
      <p:ext uri="{BB962C8B-B14F-4D97-AF65-F5344CB8AC3E}">
        <p14:creationId xmlns:p14="http://schemas.microsoft.com/office/powerpoint/2010/main" val="1988142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DF440-9F65-5E68-E0F3-97CED4806150}"/>
              </a:ext>
            </a:extLst>
          </p:cNvPr>
          <p:cNvSpPr>
            <a:spLocks noGrp="1"/>
          </p:cNvSpPr>
          <p:nvPr>
            <p:ph type="title"/>
          </p:nvPr>
        </p:nvSpPr>
        <p:spPr/>
        <p:txBody>
          <a:bodyPr/>
          <a:lstStyle/>
          <a:p>
            <a:pPr algn="ctr"/>
            <a:r>
              <a:rPr lang="en-US" dirty="0"/>
              <a:t>Source of data </a:t>
            </a:r>
          </a:p>
        </p:txBody>
      </p:sp>
      <p:sp>
        <p:nvSpPr>
          <p:cNvPr id="3" name="Content Placeholder 2">
            <a:extLst>
              <a:ext uri="{FF2B5EF4-FFF2-40B4-BE49-F238E27FC236}">
                <a16:creationId xmlns:a16="http://schemas.microsoft.com/office/drawing/2014/main" id="{8DDFD778-6500-34D2-EACB-B15E88E55CE2}"/>
              </a:ext>
            </a:extLst>
          </p:cNvPr>
          <p:cNvSpPr>
            <a:spLocks noGrp="1" noRot="1" noMove="1" noResize="1" noEditPoints="1" noAdjustHandles="1" noChangeArrowheads="1" noChangeShapeType="1"/>
          </p:cNvSpPr>
          <p:nvPr>
            <p:ph idx="1"/>
          </p:nvPr>
        </p:nvSpPr>
        <p:spPr>
          <a:xfrm>
            <a:off x="4295775" y="1750061"/>
            <a:ext cx="7345362" cy="4342764"/>
          </a:xfrm>
        </p:spPr>
        <p:txBody>
          <a:bodyPr/>
          <a:lstStyle/>
          <a:p>
            <a:r>
              <a:rPr lang="en-US" sz="1400" dirty="0">
                <a:hlinkClick r:id="rId2"/>
              </a:rPr>
              <a:t>Vegetables Test V3: </a:t>
            </a:r>
            <a:endParaRPr lang="en-US" sz="1400" dirty="0"/>
          </a:p>
          <a:p>
            <a:pPr marL="457200" lvl="1" indent="0">
              <a:buNone/>
            </a:pPr>
            <a:r>
              <a:rPr lang="en-US" sz="1400" dirty="0"/>
              <a:t>A dataset Containing Various Vegetables images from different angles and their labels cut into three parts the Training dataset containing </a:t>
            </a:r>
            <a:r>
              <a:rPr lang="ar-SA" sz="1400" dirty="0"/>
              <a:t>2787</a:t>
            </a:r>
            <a:r>
              <a:rPr lang="en-US" sz="1400" dirty="0"/>
              <a:t> Images and a Validation set containing </a:t>
            </a:r>
            <a:r>
              <a:rPr lang="ar-SA" sz="1400" dirty="0"/>
              <a:t>500</a:t>
            </a:r>
            <a:r>
              <a:rPr lang="en-US" sz="1400" dirty="0"/>
              <a:t> images and testing set of </a:t>
            </a:r>
            <a:r>
              <a:rPr lang="ar-SA" sz="1400" dirty="0"/>
              <a:t>148</a:t>
            </a:r>
            <a:r>
              <a:rPr lang="en-US" sz="1400" dirty="0"/>
              <a:t> images</a:t>
            </a:r>
          </a:p>
          <a:p>
            <a:r>
              <a:rPr lang="en-US" sz="1400" dirty="0">
                <a:hlinkClick r:id="rId3"/>
              </a:rPr>
              <a:t>Food Ingredients Recognition:</a:t>
            </a:r>
            <a:endParaRPr lang="en-US" sz="1400" dirty="0"/>
          </a:p>
          <a:p>
            <a:pPr marL="457200" lvl="1" indent="0">
              <a:buNone/>
            </a:pPr>
            <a:r>
              <a:rPr lang="en-US" sz="1400" dirty="0"/>
              <a:t>A dataset continuation with more ingredients from various angles and their label with three parts a training set of 11709 images and a validation set of 780 images and a test set of 522 images and their labels </a:t>
            </a:r>
          </a:p>
          <a:p>
            <a:pPr marL="457200" lvl="1" indent="0">
              <a:buNone/>
            </a:pPr>
            <a:r>
              <a:rPr lang="en-US" sz="1400" dirty="0">
                <a:hlinkClick r:id="rId4"/>
              </a:rPr>
              <a:t>Computer vision project:</a:t>
            </a:r>
            <a:endParaRPr lang="ar-SA" sz="1400" dirty="0"/>
          </a:p>
          <a:p>
            <a:pPr marL="457200" lvl="1" indent="0">
              <a:buNone/>
            </a:pPr>
            <a:r>
              <a:rPr lang="en-US" sz="1400" dirty="0"/>
              <a:t>A dataset continuation with more ingredients from various angles and their label with three parts a training set of </a:t>
            </a:r>
            <a:r>
              <a:rPr lang="ar-SA" sz="1400" dirty="0"/>
              <a:t>4524</a:t>
            </a:r>
            <a:r>
              <a:rPr lang="en-US" sz="1400" dirty="0"/>
              <a:t>images and a validation set of </a:t>
            </a:r>
            <a:r>
              <a:rPr lang="ar-SA" sz="1400" dirty="0"/>
              <a:t>1287</a:t>
            </a:r>
            <a:r>
              <a:rPr lang="en-US" sz="1400" dirty="0"/>
              <a:t> images and a test set of</a:t>
            </a:r>
            <a:r>
              <a:rPr lang="ar-SA" sz="1400" dirty="0"/>
              <a:t>   650</a:t>
            </a:r>
            <a:r>
              <a:rPr lang="en-US" sz="1400" dirty="0"/>
              <a:t>images and their labels</a:t>
            </a:r>
          </a:p>
          <a:p>
            <a:r>
              <a:rPr lang="en-US" sz="1400" dirty="0"/>
              <a:t>Kaggle Dataset : </a:t>
            </a:r>
          </a:p>
          <a:p>
            <a:pPr marL="457200" lvl="1" indent="0">
              <a:buNone/>
            </a:pPr>
            <a:r>
              <a:rPr lang="en-US" sz="1400" dirty="0"/>
              <a:t>A Kaggle dataset containing The ingredients and meals with their nutritional values and their calories with great details.</a:t>
            </a:r>
          </a:p>
        </p:txBody>
      </p:sp>
      <p:sp>
        <p:nvSpPr>
          <p:cNvPr id="4" name="Text Placeholder 3">
            <a:extLst>
              <a:ext uri="{FF2B5EF4-FFF2-40B4-BE49-F238E27FC236}">
                <a16:creationId xmlns:a16="http://schemas.microsoft.com/office/drawing/2014/main" id="{55748B26-71A5-FF54-08CD-2DCAEA8A60A7}"/>
              </a:ext>
            </a:extLst>
          </p:cNvPr>
          <p:cNvSpPr>
            <a:spLocks noGrp="1"/>
          </p:cNvSpPr>
          <p:nvPr>
            <p:ph type="body" sz="half" idx="2"/>
          </p:nvPr>
        </p:nvSpPr>
        <p:spPr/>
        <p:txBody>
          <a:bodyPr/>
          <a:lstStyle/>
          <a:p>
            <a:r>
              <a:rPr lang="en-US" sz="1800" dirty="0"/>
              <a:t>In this project We used Multiple sources for Our data up to this point that might increase later to improve the model and our database</a:t>
            </a:r>
          </a:p>
          <a:p>
            <a:pPr marL="342900" indent="-342900">
              <a:buFont typeface="+mj-lt"/>
              <a:buAutoNum type="arabicPeriod"/>
            </a:pPr>
            <a:r>
              <a:rPr lang="en-US" sz="1800" dirty="0"/>
              <a:t>Kaggle: For more conventional datasets like the CVS dataset of the ingredients and their nutritional values</a:t>
            </a:r>
          </a:p>
          <a:p>
            <a:pPr marL="342900" indent="-342900">
              <a:buFont typeface="+mj-lt"/>
              <a:buAutoNum type="arabicPeriod"/>
            </a:pPr>
            <a:r>
              <a:rPr lang="en-US" sz="1800" dirty="0" err="1"/>
              <a:t>RoboFlow</a:t>
            </a:r>
            <a:r>
              <a:rPr lang="en-US" sz="1800" dirty="0"/>
              <a:t>: For our image datasets with their labels and able to create our own Datasets of specific subjects with their labels.</a:t>
            </a:r>
          </a:p>
        </p:txBody>
      </p:sp>
      <p:sp>
        <p:nvSpPr>
          <p:cNvPr id="5" name="Date Placeholder 4">
            <a:extLst>
              <a:ext uri="{FF2B5EF4-FFF2-40B4-BE49-F238E27FC236}">
                <a16:creationId xmlns:a16="http://schemas.microsoft.com/office/drawing/2014/main" id="{0F3CDB0F-4FD5-DF3D-76B0-1AD840C86EF7}"/>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7" name="Slide Number Placeholder 6">
            <a:extLst>
              <a:ext uri="{FF2B5EF4-FFF2-40B4-BE49-F238E27FC236}">
                <a16:creationId xmlns:a16="http://schemas.microsoft.com/office/drawing/2014/main" id="{A40E5DD1-53A5-97B0-FF98-F4881D5A3FDB}"/>
              </a:ext>
            </a:extLst>
          </p:cNvPr>
          <p:cNvSpPr>
            <a:spLocks noGrp="1"/>
          </p:cNvSpPr>
          <p:nvPr>
            <p:ph type="sldNum" sz="quarter" idx="12"/>
          </p:nvPr>
        </p:nvSpPr>
        <p:spPr/>
        <p:txBody>
          <a:bodyPr/>
          <a:lstStyle/>
          <a:p>
            <a:fld id="{DBA1B0FB-D917-4C8C-928F-313BD683BF39}" type="slidenum">
              <a:rPr lang="en-US" smtClean="0"/>
              <a:t>28</a:t>
            </a:fld>
            <a:endParaRPr lang="en-US" dirty="0"/>
          </a:p>
        </p:txBody>
      </p:sp>
    </p:spTree>
    <p:extLst>
      <p:ext uri="{BB962C8B-B14F-4D97-AF65-F5344CB8AC3E}">
        <p14:creationId xmlns:p14="http://schemas.microsoft.com/office/powerpoint/2010/main" val="2208852089"/>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6B3F-35A1-26CE-F6A3-9E84CAB48B98}"/>
              </a:ext>
            </a:extLst>
          </p:cNvPr>
          <p:cNvSpPr>
            <a:spLocks noGrp="1"/>
          </p:cNvSpPr>
          <p:nvPr>
            <p:ph type="title"/>
          </p:nvPr>
        </p:nvSpPr>
        <p:spPr>
          <a:xfrm>
            <a:off x="550863" y="549275"/>
            <a:ext cx="4500562" cy="1562959"/>
          </a:xfrm>
        </p:spPr>
        <p:txBody>
          <a:bodyPr vert="horz" wrap="square" lIns="0" tIns="0" rIns="0" bIns="0" rtlCol="0" anchor="t" anchorCtr="0">
            <a:normAutofit/>
          </a:bodyPr>
          <a:lstStyle/>
          <a:p>
            <a:pPr>
              <a:lnSpc>
                <a:spcPct val="100000"/>
              </a:lnSpc>
            </a:pPr>
            <a:r>
              <a:rPr lang="en-US" kern="1200" dirty="0">
                <a:solidFill>
                  <a:schemeClr val="tx1"/>
                </a:solidFill>
                <a:latin typeface="+mj-lt"/>
                <a:ea typeface="+mj-ea"/>
                <a:cs typeface="+mj-cs"/>
              </a:rPr>
              <a:t>RoboFlow Universe.</a:t>
            </a:r>
          </a:p>
        </p:txBody>
      </p:sp>
      <p:sp>
        <p:nvSpPr>
          <p:cNvPr id="9" name="TextBox 8">
            <a:extLst>
              <a:ext uri="{FF2B5EF4-FFF2-40B4-BE49-F238E27FC236}">
                <a16:creationId xmlns:a16="http://schemas.microsoft.com/office/drawing/2014/main" id="{B20EA894-9D8C-ABD1-211D-B9D3A1709A11}"/>
              </a:ext>
            </a:extLst>
          </p:cNvPr>
          <p:cNvSpPr txBox="1"/>
          <p:nvPr/>
        </p:nvSpPr>
        <p:spPr>
          <a:xfrm>
            <a:off x="5267325" y="549275"/>
            <a:ext cx="6373813" cy="1562959"/>
          </a:xfrm>
          <a:prstGeom prst="rect">
            <a:avLst/>
          </a:prstGeom>
        </p:spPr>
        <p:txBody>
          <a:bodyPr vert="horz" wrap="square" lIns="0" tIns="0" rIns="0" bIns="0" rtlCol="0" anchor="t">
            <a:normAutofit/>
          </a:bodyPr>
          <a:lstStyle/>
          <a:p>
            <a:pPr indent="-228600">
              <a:lnSpc>
                <a:spcPct val="110000"/>
              </a:lnSpc>
              <a:spcAft>
                <a:spcPts val="800"/>
              </a:spcAft>
              <a:buFont typeface="Arial" panose="020B0604020202020204" pitchFamily="34" charset="0"/>
              <a:buChar char="•"/>
            </a:pPr>
            <a:r>
              <a:rPr lang="en-US" sz="2000" dirty="0">
                <a:solidFill>
                  <a:schemeClr val="tx1">
                    <a:alpha val="60000"/>
                  </a:schemeClr>
                </a:solidFill>
              </a:rPr>
              <a:t>Our dataset collection and cleaning was done using </a:t>
            </a:r>
            <a:r>
              <a:rPr lang="en-US" sz="2000" dirty="0" err="1">
                <a:solidFill>
                  <a:schemeClr val="tx1">
                    <a:alpha val="60000"/>
                  </a:schemeClr>
                </a:solidFill>
              </a:rPr>
              <a:t>RoboFlow</a:t>
            </a:r>
            <a:r>
              <a:rPr lang="en-US" sz="2000" dirty="0">
                <a:solidFill>
                  <a:schemeClr val="tx1">
                    <a:alpha val="60000"/>
                  </a:schemeClr>
                </a:solidFill>
              </a:rPr>
              <a:t> universe as it provides an easy and quick and efficient way to Create and get Datasets for specific cases with their labels using our model and </a:t>
            </a:r>
            <a:r>
              <a:rPr lang="en-US" sz="2000" dirty="0" err="1">
                <a:solidFill>
                  <a:schemeClr val="tx1">
                    <a:alpha val="60000"/>
                  </a:schemeClr>
                </a:solidFill>
              </a:rPr>
              <a:t>mythdology</a:t>
            </a:r>
            <a:r>
              <a:rPr lang="en-US" sz="2000" dirty="0">
                <a:solidFill>
                  <a:schemeClr val="tx1">
                    <a:alpha val="60000"/>
                  </a:schemeClr>
                </a:solidFill>
              </a:rPr>
              <a:t>.</a:t>
            </a:r>
          </a:p>
        </p:txBody>
      </p:sp>
      <p:pic>
        <p:nvPicPr>
          <p:cNvPr id="8" name="Content Placeholder 7" descr="A screenshot of a computer&#10;&#10;Description automatically generated">
            <a:extLst>
              <a:ext uri="{FF2B5EF4-FFF2-40B4-BE49-F238E27FC236}">
                <a16:creationId xmlns:a16="http://schemas.microsoft.com/office/drawing/2014/main" id="{F802EFF5-004A-BD89-66A4-DCCCBBCF431D}"/>
              </a:ext>
            </a:extLst>
          </p:cNvPr>
          <p:cNvPicPr>
            <a:picLocks noGrp="1" noChangeAspect="1"/>
          </p:cNvPicPr>
          <p:nvPr>
            <p:ph idx="1"/>
          </p:nvPr>
        </p:nvPicPr>
        <p:blipFill rotWithShape="1">
          <a:blip r:embed="rId2"/>
          <a:srcRect r="493" b="-1"/>
          <a:stretch/>
        </p:blipFill>
        <p:spPr>
          <a:xfrm>
            <a:off x="20" y="2661510"/>
            <a:ext cx="12191980" cy="4196491"/>
          </a:xfrm>
          <a:custGeom>
            <a:avLst/>
            <a:gdLst/>
            <a:ahLst/>
            <a:cxnLst/>
            <a:rect l="l" t="t" r="r" b="b"/>
            <a:pathLst>
              <a:path w="12192000" h="4196491">
                <a:moveTo>
                  <a:pt x="0" y="0"/>
                </a:moveTo>
                <a:lnTo>
                  <a:pt x="12192000" y="0"/>
                </a:lnTo>
                <a:lnTo>
                  <a:pt x="12192000" y="4196491"/>
                </a:lnTo>
                <a:lnTo>
                  <a:pt x="0" y="4196491"/>
                </a:lnTo>
                <a:close/>
              </a:path>
            </a:pathLst>
          </a:custGeom>
        </p:spPr>
      </p:pic>
      <p:sp>
        <p:nvSpPr>
          <p:cNvPr id="4" name="Date Placeholder 3">
            <a:extLst>
              <a:ext uri="{FF2B5EF4-FFF2-40B4-BE49-F238E27FC236}">
                <a16:creationId xmlns:a16="http://schemas.microsoft.com/office/drawing/2014/main" id="{4432713F-6BEE-5FEF-0F19-41E0DC149FE9}"/>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D0FF13D9-8E1A-FD40-E774-291C3B4B331B}"/>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29</a:t>
            </a:fld>
            <a:endParaRPr lang="en-US">
              <a:solidFill>
                <a:schemeClr val="tx1">
                  <a:alpha val="80000"/>
                </a:schemeClr>
              </a:solidFill>
            </a:endParaRPr>
          </a:p>
        </p:txBody>
      </p:sp>
    </p:spTree>
    <p:extLst>
      <p:ext uri="{BB962C8B-B14F-4D97-AF65-F5344CB8AC3E}">
        <p14:creationId xmlns:p14="http://schemas.microsoft.com/office/powerpoint/2010/main" val="326937265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56" name="Group 155">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57" name="Freeform: Shape 156">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8" name="Oval 157">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9" name="Oval 15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0" name="Freeform: Shape 159">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61" name="Rectangle 160">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7D6BAE13-EAB7-4953-A8BB-6A451B2FF184}"/>
              </a:ext>
            </a:extLst>
          </p:cNvPr>
          <p:cNvSpPr>
            <a:spLocks noGrp="1"/>
          </p:cNvSpPr>
          <p:nvPr>
            <p:ph type="title"/>
          </p:nvPr>
        </p:nvSpPr>
        <p:spPr>
          <a:xfrm>
            <a:off x="550277" y="516019"/>
            <a:ext cx="3565524" cy="693573"/>
          </a:xfrm>
        </p:spPr>
        <p:txBody>
          <a:bodyPr vert="horz" wrap="square" lIns="0" tIns="0" rIns="0" bIns="0" rtlCol="0" anchor="b" anchorCtr="0">
            <a:normAutofit fontScale="90000"/>
          </a:bodyPr>
          <a:lstStyle/>
          <a:p>
            <a:r>
              <a:rPr lang="en-US" sz="4800" kern="1200" dirty="0">
                <a:solidFill>
                  <a:schemeClr val="tx1"/>
                </a:solidFill>
                <a:latin typeface="+mj-lt"/>
                <a:ea typeface="+mj-ea"/>
                <a:cs typeface="+mj-cs"/>
              </a:rPr>
              <a:t>Abstract</a:t>
            </a:r>
          </a:p>
        </p:txBody>
      </p:sp>
      <p:sp>
        <p:nvSpPr>
          <p:cNvPr id="67" name="Text Placeholder 66">
            <a:extLst>
              <a:ext uri="{FF2B5EF4-FFF2-40B4-BE49-F238E27FC236}">
                <a16:creationId xmlns:a16="http://schemas.microsoft.com/office/drawing/2014/main" id="{56807C3E-054C-DA5D-F4C0-9418FFF104A1}"/>
              </a:ext>
            </a:extLst>
          </p:cNvPr>
          <p:cNvSpPr>
            <a:spLocks noGrp="1"/>
          </p:cNvSpPr>
          <p:nvPr>
            <p:ph type="body" sz="half" idx="2"/>
          </p:nvPr>
        </p:nvSpPr>
        <p:spPr>
          <a:xfrm>
            <a:off x="550277" y="1558863"/>
            <a:ext cx="4270298" cy="4436331"/>
          </a:xfrm>
        </p:spPr>
        <p:txBody>
          <a:bodyPr vert="horz" wrap="square" lIns="0" tIns="0" rIns="0" bIns="0" rtlCol="0" anchor="t">
            <a:normAutofit/>
          </a:bodyPr>
          <a:lstStyle/>
          <a:p>
            <a:pPr indent="-228600">
              <a:lnSpc>
                <a:spcPct val="100000"/>
              </a:lnSpc>
              <a:buFont typeface="Arial" panose="020B0604020202020204" pitchFamily="34" charset="0"/>
              <a:buChar char="•"/>
            </a:pPr>
            <a:r>
              <a:rPr lang="en-US" sz="2400" dirty="0">
                <a:solidFill>
                  <a:srgbClr val="FFFFFF"/>
                </a:solidFill>
              </a:rPr>
              <a:t>For many reasons we made this website for health awareness. A nutrition website can help users become more aware of their dietary habits and make healthier food choices. It can provide information about the nutritional content of different foods, helping users make informed decisions about their diet.</a:t>
            </a:r>
          </a:p>
        </p:txBody>
      </p:sp>
      <p:pic>
        <p:nvPicPr>
          <p:cNvPr id="80" name="Content Placeholder 79">
            <a:extLst>
              <a:ext uri="{FF2B5EF4-FFF2-40B4-BE49-F238E27FC236}">
                <a16:creationId xmlns:a16="http://schemas.microsoft.com/office/drawing/2014/main" id="{CD8D4A7E-6F02-DDC8-BC2F-BF1126335C50}"/>
              </a:ext>
            </a:extLst>
          </p:cNvPr>
          <p:cNvPicPr>
            <a:picLocks noGrp="1" noChangeAspect="1"/>
          </p:cNvPicPr>
          <p:nvPr>
            <p:ph idx="1"/>
          </p:nvPr>
        </p:nvPicPr>
        <p:blipFill rotWithShape="1">
          <a:blip r:embed="rId2"/>
          <a:srcRect l="11719" r="21529" b="-2"/>
          <a:stretch/>
        </p:blipFill>
        <p:spPr>
          <a:xfrm>
            <a:off x="5588000"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162" name="Group 161">
            <a:extLst>
              <a:ext uri="{FF2B5EF4-FFF2-40B4-BE49-F238E27FC236}">
                <a16:creationId xmlns:a16="http://schemas.microsoft.com/office/drawing/2014/main" id="{183B29DA-9BB8-4BA8-B8E1-8C2B544078C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22156" y="4143453"/>
            <a:ext cx="734257" cy="760506"/>
            <a:chOff x="5243759" y="1363788"/>
            <a:chExt cx="734257" cy="760506"/>
          </a:xfrm>
        </p:grpSpPr>
        <p:sp>
          <p:nvSpPr>
            <p:cNvPr id="163" name="Freeform 5">
              <a:extLst>
                <a:ext uri="{FF2B5EF4-FFF2-40B4-BE49-F238E27FC236}">
                  <a16:creationId xmlns:a16="http://schemas.microsoft.com/office/drawing/2014/main" id="{D02496F8-166D-469A-8040-08608013BF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4" name="Freeform 6">
              <a:extLst>
                <a:ext uri="{FF2B5EF4-FFF2-40B4-BE49-F238E27FC236}">
                  <a16:creationId xmlns:a16="http://schemas.microsoft.com/office/drawing/2014/main" id="{23E648A7-A02A-4DC7-9FEC-489F1BA6F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3" name="Freeform 8">
              <a:extLst>
                <a:ext uri="{FF2B5EF4-FFF2-40B4-BE49-F238E27FC236}">
                  <a16:creationId xmlns:a16="http://schemas.microsoft.com/office/drawing/2014/main" id="{4EF573B1-38BC-4C7B-894C-BE3864A04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55" name="Oval 154">
            <a:extLst>
              <a:ext uri="{FF2B5EF4-FFF2-40B4-BE49-F238E27FC236}">
                <a16:creationId xmlns:a16="http://schemas.microsoft.com/office/drawing/2014/main" id="{647A77D8-817B-4A9F-86AA-FE781E813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Date Placeholder 4">
            <a:extLst>
              <a:ext uri="{FF2B5EF4-FFF2-40B4-BE49-F238E27FC236}">
                <a16:creationId xmlns:a16="http://schemas.microsoft.com/office/drawing/2014/main" id="{811D89CF-C70A-3CD8-17CD-1B9ABBE48171}"/>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r>
              <a:rPr lang="en-US" dirty="0">
                <a:solidFill>
                  <a:srgbClr val="FFFFFF">
                    <a:alpha val="80000"/>
                  </a:srgbClr>
                </a:solidFill>
              </a:rPr>
              <a:t>Saturday, June 22, 2024</a:t>
            </a:r>
          </a:p>
        </p:txBody>
      </p:sp>
      <p:sp>
        <p:nvSpPr>
          <p:cNvPr id="7" name="Slide Number Placeholder 6">
            <a:extLst>
              <a:ext uri="{FF2B5EF4-FFF2-40B4-BE49-F238E27FC236}">
                <a16:creationId xmlns:a16="http://schemas.microsoft.com/office/drawing/2014/main" id="{5989EB02-AC1E-ECEC-F959-E575D92796C2}"/>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a:t>
            </a:fld>
            <a:endParaRPr lang="en-US">
              <a:solidFill>
                <a:schemeClr val="tx1">
                  <a:alpha val="80000"/>
                </a:schemeClr>
              </a:solidFill>
            </a:endParaRPr>
          </a:p>
        </p:txBody>
      </p:sp>
    </p:spTree>
    <p:extLst>
      <p:ext uri="{BB962C8B-B14F-4D97-AF65-F5344CB8AC3E}">
        <p14:creationId xmlns:p14="http://schemas.microsoft.com/office/powerpoint/2010/main" val="293301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7">
                                            <p:txEl>
                                              <p:pRg st="0" end="0"/>
                                            </p:txEl>
                                          </p:spTgt>
                                        </p:tgtEl>
                                        <p:attrNameLst>
                                          <p:attrName>style.visibility</p:attrName>
                                        </p:attrNameLst>
                                      </p:cBhvr>
                                      <p:to>
                                        <p:strVal val="visible"/>
                                      </p:to>
                                    </p:set>
                                    <p:anim calcmode="lin" valueType="num">
                                      <p:cBhvr additive="base">
                                        <p:cTn id="12" dur="500" fill="hold"/>
                                        <p:tgtEl>
                                          <p:spTgt spid="67">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A6EDC-F40D-DE1C-00B2-8DE037A3986D}"/>
              </a:ext>
            </a:extLst>
          </p:cNvPr>
          <p:cNvSpPr>
            <a:spLocks noGrp="1"/>
          </p:cNvSpPr>
          <p:nvPr>
            <p:ph type="title"/>
          </p:nvPr>
        </p:nvSpPr>
        <p:spPr>
          <a:xfrm>
            <a:off x="1577230" y="283476"/>
            <a:ext cx="8275895" cy="963398"/>
          </a:xfrm>
        </p:spPr>
        <p:txBody>
          <a:bodyPr vert="horz" wrap="square" lIns="0" tIns="0" rIns="0" bIns="0" rtlCol="0" anchor="b" anchorCtr="0">
            <a:normAutofit/>
          </a:bodyPr>
          <a:lstStyle/>
          <a:p>
            <a:r>
              <a:rPr lang="en-US" dirty="0"/>
              <a:t>YoloV5 (You Only Look Once)</a:t>
            </a:r>
          </a:p>
        </p:txBody>
      </p:sp>
      <p:sp>
        <p:nvSpPr>
          <p:cNvPr id="9" name="TextBox 8">
            <a:extLst>
              <a:ext uri="{FF2B5EF4-FFF2-40B4-BE49-F238E27FC236}">
                <a16:creationId xmlns:a16="http://schemas.microsoft.com/office/drawing/2014/main" id="{344D1C37-A95B-005A-933C-F822E4655BAA}"/>
              </a:ext>
            </a:extLst>
          </p:cNvPr>
          <p:cNvSpPr txBox="1"/>
          <p:nvPr/>
        </p:nvSpPr>
        <p:spPr>
          <a:xfrm>
            <a:off x="6993904" y="1721240"/>
            <a:ext cx="4863678" cy="3415519"/>
          </a:xfrm>
          <a:prstGeom prst="rect">
            <a:avLst/>
          </a:prstGeom>
        </p:spPr>
        <p:txBody>
          <a:bodyPr vert="horz" wrap="square" lIns="0" tIns="0" rIns="0" bIns="0" rtlCol="0" anchor="t">
            <a:normAutofit/>
          </a:bodyPr>
          <a:lstStyle/>
          <a:p>
            <a:pPr>
              <a:lnSpc>
                <a:spcPct val="110000"/>
              </a:lnSpc>
              <a:spcAft>
                <a:spcPts val="800"/>
              </a:spcAft>
            </a:pPr>
            <a:r>
              <a:rPr lang="en-US" dirty="0">
                <a:solidFill>
                  <a:schemeClr val="tx1">
                    <a:alpha val="60000"/>
                  </a:schemeClr>
                </a:solidFill>
              </a:rPr>
              <a:t> In this project we used Yolo Version 5 as the model for multiple reasons</a:t>
            </a:r>
          </a:p>
          <a:p>
            <a:pPr marL="342900" indent="-228600">
              <a:lnSpc>
                <a:spcPct val="110000"/>
              </a:lnSpc>
              <a:spcAft>
                <a:spcPts val="800"/>
              </a:spcAft>
              <a:buFont typeface="Arial" panose="020B0604020202020204" pitchFamily="34" charset="0"/>
              <a:buChar char="•"/>
            </a:pPr>
            <a:r>
              <a:rPr lang="en-US" sz="1600" dirty="0">
                <a:solidFill>
                  <a:schemeClr val="tx1">
                    <a:alpha val="60000"/>
                  </a:schemeClr>
                </a:solidFill>
              </a:rPr>
              <a:t>The ability to do transfer learning over multiple large datasets.</a:t>
            </a:r>
          </a:p>
          <a:p>
            <a:pPr marL="342900" indent="-228600">
              <a:lnSpc>
                <a:spcPct val="110000"/>
              </a:lnSpc>
              <a:spcAft>
                <a:spcPts val="800"/>
              </a:spcAft>
              <a:buFont typeface="Arial" panose="020B0604020202020204" pitchFamily="34" charset="0"/>
              <a:buChar char="•"/>
            </a:pPr>
            <a:r>
              <a:rPr lang="en-US" sz="1600" dirty="0">
                <a:solidFill>
                  <a:schemeClr val="tx1">
                    <a:alpha val="60000"/>
                  </a:schemeClr>
                </a:solidFill>
              </a:rPr>
              <a:t>Fast and effective way to make custom datasets for specific cases.</a:t>
            </a:r>
          </a:p>
          <a:p>
            <a:pPr marL="342900" indent="-228600">
              <a:lnSpc>
                <a:spcPct val="110000"/>
              </a:lnSpc>
              <a:spcAft>
                <a:spcPts val="800"/>
              </a:spcAft>
              <a:buFont typeface="Arial" panose="020B0604020202020204" pitchFamily="34" charset="0"/>
              <a:buChar char="•"/>
            </a:pPr>
            <a:r>
              <a:rPr lang="en-US" sz="1600" dirty="0">
                <a:solidFill>
                  <a:schemeClr val="tx1">
                    <a:alpha val="60000"/>
                  </a:schemeClr>
                </a:solidFill>
              </a:rPr>
              <a:t>Fast and Light way to use in a project to be used to real time image detection </a:t>
            </a:r>
          </a:p>
          <a:p>
            <a:pPr marL="342900" indent="-228600">
              <a:lnSpc>
                <a:spcPct val="110000"/>
              </a:lnSpc>
              <a:spcAft>
                <a:spcPts val="800"/>
              </a:spcAft>
              <a:buFont typeface="Arial" panose="020B0604020202020204" pitchFamily="34" charset="0"/>
              <a:buChar char="•"/>
            </a:pPr>
            <a:r>
              <a:rPr lang="en-US" sz="1600" dirty="0">
                <a:solidFill>
                  <a:schemeClr val="tx1">
                    <a:alpha val="60000"/>
                  </a:schemeClr>
                </a:solidFill>
              </a:rPr>
              <a:t>One of the most accurate models for image detection and recognition </a:t>
            </a:r>
          </a:p>
        </p:txBody>
      </p:sp>
      <p:sp>
        <p:nvSpPr>
          <p:cNvPr id="4" name="Date Placeholder 3">
            <a:extLst>
              <a:ext uri="{FF2B5EF4-FFF2-40B4-BE49-F238E27FC236}">
                <a16:creationId xmlns:a16="http://schemas.microsoft.com/office/drawing/2014/main" id="{9D67F414-C9FB-A354-370E-B3322F3A567E}"/>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787471A8-0515-B9FA-E149-54E411D674D6}"/>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30</a:t>
            </a:fld>
            <a:endParaRPr lang="en-US">
              <a:solidFill>
                <a:schemeClr val="tx1">
                  <a:alpha val="80000"/>
                </a:schemeClr>
              </a:solidFill>
            </a:endParaRPr>
          </a:p>
        </p:txBody>
      </p:sp>
      <p:sp>
        <p:nvSpPr>
          <p:cNvPr id="5" name="Content Placeholder 4">
            <a:extLst>
              <a:ext uri="{FF2B5EF4-FFF2-40B4-BE49-F238E27FC236}">
                <a16:creationId xmlns:a16="http://schemas.microsoft.com/office/drawing/2014/main" id="{6E1FAF71-3432-8612-6BE3-03D42F59F9E0}"/>
              </a:ext>
            </a:extLst>
          </p:cNvPr>
          <p:cNvSpPr>
            <a:spLocks noGrp="1"/>
          </p:cNvSpPr>
          <p:nvPr>
            <p:ph idx="1"/>
          </p:nvPr>
        </p:nvSpPr>
        <p:spPr>
          <a:xfrm>
            <a:off x="550863" y="1246874"/>
            <a:ext cx="6247502" cy="5327649"/>
          </a:xfrm>
        </p:spPr>
        <p:txBody>
          <a:bodyPr/>
          <a:lstStyle/>
          <a:p>
            <a:r>
              <a:rPr lang="en-US" sz="1400" b="0" i="0" dirty="0">
                <a:effectLst/>
                <a:latin typeface="gg sans"/>
              </a:rPr>
              <a:t>Reasons we specifically used YoloV5 in our project:</a:t>
            </a:r>
          </a:p>
          <a:p>
            <a:r>
              <a:rPr lang="en-US" sz="1400" b="0" i="0" dirty="0">
                <a:effectLst/>
                <a:latin typeface="gg sans"/>
              </a:rPr>
              <a:t> High Precision: Excellent mean average precision (</a:t>
            </a:r>
            <a:r>
              <a:rPr lang="en-US" sz="1400" b="0" i="0" dirty="0" err="1">
                <a:effectLst/>
                <a:latin typeface="gg sans"/>
              </a:rPr>
              <a:t>mAP</a:t>
            </a:r>
            <a:r>
              <a:rPr lang="en-US" sz="1400" b="0" i="0" dirty="0">
                <a:effectLst/>
                <a:latin typeface="gg sans"/>
              </a:rPr>
              <a:t>), ensuring accurate detection and classification of objects.</a:t>
            </a:r>
          </a:p>
          <a:p>
            <a:r>
              <a:rPr lang="en-US" sz="1400" b="0" i="0" dirty="0">
                <a:effectLst/>
                <a:latin typeface="gg sans"/>
              </a:rPr>
              <a:t> Transfer Learning: Easily adapts to new tasks through transfer learning carrying over pre-trained weights, reducing the need for extensive data and training time.</a:t>
            </a:r>
          </a:p>
          <a:p>
            <a:r>
              <a:rPr lang="en-US" sz="1400" b="0" i="0" dirty="0">
                <a:effectLst/>
                <a:latin typeface="gg sans"/>
              </a:rPr>
              <a:t>Custom Training: Allows for custom object classes and datasets, making it suitable for specialized applications.</a:t>
            </a:r>
          </a:p>
          <a:p>
            <a:r>
              <a:rPr lang="en-US" sz="1400" b="0" i="0" dirty="0">
                <a:effectLst/>
                <a:latin typeface="gg sans"/>
              </a:rPr>
              <a:t> Multi-Scale Detection: Effectively detects objects of varying sizes within the same image. </a:t>
            </a:r>
          </a:p>
          <a:p>
            <a:r>
              <a:rPr lang="en-US" sz="1400" b="0" i="0" dirty="0">
                <a:effectLst/>
                <a:latin typeface="gg sans"/>
              </a:rPr>
              <a:t>User-Friendly: Simple and straightforward implementation with detailed documentation.</a:t>
            </a:r>
          </a:p>
          <a:p>
            <a:r>
              <a:rPr lang="en-US" sz="1400" b="0" i="0" dirty="0">
                <a:effectLst/>
                <a:latin typeface="gg sans"/>
              </a:rPr>
              <a:t> Pre-trained Models: Availability of pre-trained models that can be fine-tuned for specific tasks and objects</a:t>
            </a:r>
          </a:p>
          <a:p>
            <a:r>
              <a:rPr lang="en-US" sz="1400" b="0" i="0" dirty="0">
                <a:effectLst/>
                <a:latin typeface="gg sans"/>
              </a:rPr>
              <a:t> Compatibility: Compatible with popular frameworks like </a:t>
            </a:r>
            <a:r>
              <a:rPr lang="en-US" sz="1400" b="0" i="0" dirty="0" err="1">
                <a:effectLst/>
                <a:latin typeface="gg sans"/>
              </a:rPr>
              <a:t>PyTorch</a:t>
            </a:r>
            <a:r>
              <a:rPr lang="en-US" sz="1400" b="0" i="0" dirty="0">
                <a:effectLst/>
                <a:latin typeface="gg sans"/>
              </a:rPr>
              <a:t>, ensuring smooth integration into existing systems and improving upon.</a:t>
            </a:r>
            <a:endParaRPr lang="en-US" sz="1400" dirty="0"/>
          </a:p>
        </p:txBody>
      </p:sp>
    </p:spTree>
    <p:extLst>
      <p:ext uri="{BB962C8B-B14F-4D97-AF65-F5344CB8AC3E}">
        <p14:creationId xmlns:p14="http://schemas.microsoft.com/office/powerpoint/2010/main" val="258871568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966B-9B3A-95B2-5E6F-094012D2A113}"/>
              </a:ext>
            </a:extLst>
          </p:cNvPr>
          <p:cNvSpPr>
            <a:spLocks noGrp="1"/>
          </p:cNvSpPr>
          <p:nvPr>
            <p:ph type="title"/>
          </p:nvPr>
        </p:nvSpPr>
        <p:spPr/>
        <p:txBody>
          <a:bodyPr/>
          <a:lstStyle/>
          <a:p>
            <a:r>
              <a:rPr lang="en-US" b="1" u="sng" dirty="0"/>
              <a:t>Data Collection :</a:t>
            </a:r>
          </a:p>
        </p:txBody>
      </p:sp>
      <p:sp>
        <p:nvSpPr>
          <p:cNvPr id="3" name="Content Placeholder 2">
            <a:extLst>
              <a:ext uri="{FF2B5EF4-FFF2-40B4-BE49-F238E27FC236}">
                <a16:creationId xmlns:a16="http://schemas.microsoft.com/office/drawing/2014/main" id="{F3556C95-7326-CD5D-6DFB-760BF5A13FB5}"/>
              </a:ext>
            </a:extLst>
          </p:cNvPr>
          <p:cNvSpPr>
            <a:spLocks noGrp="1"/>
          </p:cNvSpPr>
          <p:nvPr>
            <p:ph idx="1"/>
          </p:nvPr>
        </p:nvSpPr>
        <p:spPr>
          <a:xfrm>
            <a:off x="550863" y="1461052"/>
            <a:ext cx="11090274" cy="4959625"/>
          </a:xfrm>
        </p:spPr>
        <p:txBody>
          <a:bodyPr/>
          <a:lstStyle/>
          <a:p>
            <a:r>
              <a:rPr lang="en-US" dirty="0"/>
              <a:t>The Pictures we chose for training came from Multiple datasets collected From </a:t>
            </a:r>
            <a:r>
              <a:rPr lang="en-US" dirty="0" err="1"/>
              <a:t>RoboFlow</a:t>
            </a:r>
            <a:r>
              <a:rPr lang="en-US" dirty="0"/>
              <a:t> universe pre-processed chosen from over hundreds of datasets.</a:t>
            </a:r>
            <a:endParaRPr lang="en-US" sz="1600" dirty="0"/>
          </a:p>
          <a:p>
            <a:r>
              <a:rPr lang="en-US" dirty="0"/>
              <a:t>the first dataset is -Vegetables_v3 Computer Vision Project Consisting of multiple vegetables classes from beet to tomato and potato for a total of 5000 images in this dataset alone.</a:t>
            </a:r>
            <a:endParaRPr lang="en-US" sz="1600" dirty="0"/>
          </a:p>
          <a:p>
            <a:r>
              <a:rPr lang="en-US" dirty="0"/>
              <a:t>The second dataset is - Food Ingredient Recognition Computer Vision</a:t>
            </a:r>
          </a:p>
          <a:p>
            <a:r>
              <a:rPr lang="en-US" dirty="0"/>
              <a:t>consisting of classes of food ingredients over a big </a:t>
            </a:r>
            <a:r>
              <a:rPr lang="en-US" dirty="0" err="1"/>
              <a:t>variaity</a:t>
            </a:r>
            <a:r>
              <a:rPr lang="en-US" dirty="0"/>
              <a:t> from onions to chicken pieces for a total of 5200 pictures in this dataset.</a:t>
            </a:r>
            <a:endParaRPr lang="en-US" sz="1600" dirty="0"/>
          </a:p>
          <a:p>
            <a:r>
              <a:rPr lang="en-US" dirty="0"/>
              <a:t>The third dataset to use for training is -</a:t>
            </a:r>
            <a:r>
              <a:rPr lang="en-US" dirty="0" err="1"/>
              <a:t>TDL_final</a:t>
            </a:r>
            <a:r>
              <a:rPr lang="en-US" dirty="0"/>
              <a:t> Computer Vision Project </a:t>
            </a:r>
          </a:p>
          <a:p>
            <a:r>
              <a:rPr lang="en-US" dirty="0"/>
              <a:t>consisting of classes of food ingredients with a wider variety having classes with fruits from grape to peach and orange consisting of 7660 images in the last dataset.</a:t>
            </a:r>
          </a:p>
        </p:txBody>
      </p:sp>
      <p:sp>
        <p:nvSpPr>
          <p:cNvPr id="4" name="Date Placeholder 3">
            <a:extLst>
              <a:ext uri="{FF2B5EF4-FFF2-40B4-BE49-F238E27FC236}">
                <a16:creationId xmlns:a16="http://schemas.microsoft.com/office/drawing/2014/main" id="{B753B298-0E0A-3A93-58F6-B0C9140878D5}"/>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CCE06B3A-FC99-AC9B-64BD-E228699E4F9A}"/>
              </a:ext>
            </a:extLst>
          </p:cNvPr>
          <p:cNvSpPr>
            <a:spLocks noGrp="1"/>
          </p:cNvSpPr>
          <p:nvPr>
            <p:ph type="sldNum" sz="quarter" idx="12"/>
          </p:nvPr>
        </p:nvSpPr>
        <p:spPr/>
        <p:txBody>
          <a:bodyPr/>
          <a:lstStyle/>
          <a:p>
            <a:fld id="{DBA1B0FB-D917-4C8C-928F-313BD683BF39}" type="slidenum">
              <a:rPr lang="en-US" smtClean="0"/>
              <a:t>31</a:t>
            </a:fld>
            <a:endParaRPr lang="en-US"/>
          </a:p>
        </p:txBody>
      </p:sp>
    </p:spTree>
    <p:extLst>
      <p:ext uri="{BB962C8B-B14F-4D97-AF65-F5344CB8AC3E}">
        <p14:creationId xmlns:p14="http://schemas.microsoft.com/office/powerpoint/2010/main" val="1337274527"/>
      </p:ext>
    </p:extLst>
  </p:cSld>
  <p:clrMapOvr>
    <a:masterClrMapping/>
  </p:clrMapOvr>
  <p:transition spd="slow">
    <p:randomBar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966B-9B3A-95B2-5E6F-094012D2A113}"/>
              </a:ext>
            </a:extLst>
          </p:cNvPr>
          <p:cNvSpPr>
            <a:spLocks noGrp="1"/>
          </p:cNvSpPr>
          <p:nvPr>
            <p:ph type="title"/>
          </p:nvPr>
        </p:nvSpPr>
        <p:spPr/>
        <p:txBody>
          <a:bodyPr/>
          <a:lstStyle/>
          <a:p>
            <a:r>
              <a:rPr lang="en-US" b="1" u="sng" dirty="0"/>
              <a:t>data pre-processing:</a:t>
            </a:r>
          </a:p>
        </p:txBody>
      </p:sp>
      <p:sp>
        <p:nvSpPr>
          <p:cNvPr id="3" name="Content Placeholder 2">
            <a:extLst>
              <a:ext uri="{FF2B5EF4-FFF2-40B4-BE49-F238E27FC236}">
                <a16:creationId xmlns:a16="http://schemas.microsoft.com/office/drawing/2014/main" id="{F3556C95-7326-CD5D-6DFB-760BF5A13FB5}"/>
              </a:ext>
            </a:extLst>
          </p:cNvPr>
          <p:cNvSpPr>
            <a:spLocks noGrp="1"/>
          </p:cNvSpPr>
          <p:nvPr>
            <p:ph idx="1"/>
          </p:nvPr>
        </p:nvSpPr>
        <p:spPr>
          <a:xfrm>
            <a:off x="550863" y="1461052"/>
            <a:ext cx="11090274" cy="4959625"/>
          </a:xfrm>
        </p:spPr>
        <p:txBody>
          <a:bodyPr/>
          <a:lstStyle/>
          <a:p>
            <a:pPr marL="0" indent="0">
              <a:buNone/>
            </a:pPr>
            <a:r>
              <a:rPr lang="en-US" sz="3200" dirty="0"/>
              <a:t>during the data pre-processing phase as </a:t>
            </a:r>
            <a:r>
              <a:rPr lang="en-US" sz="3200" dirty="0" err="1"/>
              <a:t>roboflow</a:t>
            </a:r>
            <a:r>
              <a:rPr lang="en-US" sz="3200" dirty="0"/>
              <a:t> and YoloV5 take the step with their ease of use to clean and check for issues in the huge amount of data we pre-processed it by </a:t>
            </a:r>
            <a:r>
              <a:rPr lang="en-US" sz="3200" dirty="0" err="1"/>
              <a:t>deviding</a:t>
            </a:r>
            <a:r>
              <a:rPr lang="en-US" sz="3200" dirty="0"/>
              <a:t> the data into 80% - 20% parts for training and testing </a:t>
            </a:r>
            <a:r>
              <a:rPr lang="en-US" sz="3200" dirty="0" err="1"/>
              <a:t>respectivly</a:t>
            </a:r>
            <a:r>
              <a:rPr lang="en-US" sz="3200" dirty="0"/>
              <a:t> for each datasets to training over each iteration of the model and improving the weights.</a:t>
            </a:r>
          </a:p>
        </p:txBody>
      </p:sp>
      <p:sp>
        <p:nvSpPr>
          <p:cNvPr id="4" name="Date Placeholder 3">
            <a:extLst>
              <a:ext uri="{FF2B5EF4-FFF2-40B4-BE49-F238E27FC236}">
                <a16:creationId xmlns:a16="http://schemas.microsoft.com/office/drawing/2014/main" id="{B753B298-0E0A-3A93-58F6-B0C9140878D5}"/>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CCE06B3A-FC99-AC9B-64BD-E228699E4F9A}"/>
              </a:ext>
            </a:extLst>
          </p:cNvPr>
          <p:cNvSpPr>
            <a:spLocks noGrp="1"/>
          </p:cNvSpPr>
          <p:nvPr>
            <p:ph type="sldNum" sz="quarter" idx="12"/>
          </p:nvPr>
        </p:nvSpPr>
        <p:spPr/>
        <p:txBody>
          <a:bodyPr/>
          <a:lstStyle/>
          <a:p>
            <a:fld id="{DBA1B0FB-D917-4C8C-928F-313BD683BF39}" type="slidenum">
              <a:rPr lang="en-US" smtClean="0"/>
              <a:t>32</a:t>
            </a:fld>
            <a:endParaRPr lang="en-US"/>
          </a:p>
        </p:txBody>
      </p:sp>
    </p:spTree>
    <p:extLst>
      <p:ext uri="{BB962C8B-B14F-4D97-AF65-F5344CB8AC3E}">
        <p14:creationId xmlns:p14="http://schemas.microsoft.com/office/powerpoint/2010/main" val="2480457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966B-9B3A-95B2-5E6F-094012D2A113}"/>
              </a:ext>
            </a:extLst>
          </p:cNvPr>
          <p:cNvSpPr>
            <a:spLocks noGrp="1"/>
          </p:cNvSpPr>
          <p:nvPr>
            <p:ph type="title"/>
          </p:nvPr>
        </p:nvSpPr>
        <p:spPr/>
        <p:txBody>
          <a:bodyPr/>
          <a:lstStyle/>
          <a:p>
            <a:r>
              <a:rPr lang="en-US" b="1" u="sng" dirty="0">
                <a:latin typeface="+mn-lt"/>
              </a:rPr>
              <a:t>Data Augmentation:</a:t>
            </a:r>
          </a:p>
        </p:txBody>
      </p:sp>
      <p:sp>
        <p:nvSpPr>
          <p:cNvPr id="3" name="Content Placeholder 2">
            <a:extLst>
              <a:ext uri="{FF2B5EF4-FFF2-40B4-BE49-F238E27FC236}">
                <a16:creationId xmlns:a16="http://schemas.microsoft.com/office/drawing/2014/main" id="{F3556C95-7326-CD5D-6DFB-760BF5A13FB5}"/>
              </a:ext>
            </a:extLst>
          </p:cNvPr>
          <p:cNvSpPr>
            <a:spLocks noGrp="1"/>
          </p:cNvSpPr>
          <p:nvPr>
            <p:ph idx="1"/>
          </p:nvPr>
        </p:nvSpPr>
        <p:spPr>
          <a:xfrm>
            <a:off x="550863" y="1461052"/>
            <a:ext cx="11090274" cy="4959625"/>
          </a:xfrm>
        </p:spPr>
        <p:txBody>
          <a:bodyPr/>
          <a:lstStyle/>
          <a:p>
            <a:pPr marL="0" indent="0">
              <a:buNone/>
            </a:pPr>
            <a:r>
              <a:rPr lang="en-US" sz="3600" dirty="0"/>
              <a:t>for the training we also did some other steps to counter the lack of training data we saw in the </a:t>
            </a:r>
            <a:r>
              <a:rPr lang="en-US" sz="3600" dirty="0" err="1"/>
              <a:t>roboflow</a:t>
            </a:r>
            <a:r>
              <a:rPr lang="en-US" sz="3600" dirty="0"/>
              <a:t> and </a:t>
            </a:r>
            <a:r>
              <a:rPr lang="en-US" sz="3600" dirty="0" err="1"/>
              <a:t>kaggle</a:t>
            </a:r>
            <a:r>
              <a:rPr lang="en-US" sz="3600" dirty="0"/>
              <a:t> respectively by augmenting the data in multiple ways as in flipping the pictures and rotating it different degrees to improve the accuracy with each iteration.</a:t>
            </a:r>
          </a:p>
        </p:txBody>
      </p:sp>
      <p:sp>
        <p:nvSpPr>
          <p:cNvPr id="4" name="Date Placeholder 3">
            <a:extLst>
              <a:ext uri="{FF2B5EF4-FFF2-40B4-BE49-F238E27FC236}">
                <a16:creationId xmlns:a16="http://schemas.microsoft.com/office/drawing/2014/main" id="{B753B298-0E0A-3A93-58F6-B0C9140878D5}"/>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CCE06B3A-FC99-AC9B-64BD-E228699E4F9A}"/>
              </a:ext>
            </a:extLst>
          </p:cNvPr>
          <p:cNvSpPr>
            <a:spLocks noGrp="1"/>
          </p:cNvSpPr>
          <p:nvPr>
            <p:ph type="sldNum" sz="quarter" idx="12"/>
          </p:nvPr>
        </p:nvSpPr>
        <p:spPr/>
        <p:txBody>
          <a:bodyPr/>
          <a:lstStyle/>
          <a:p>
            <a:fld id="{DBA1B0FB-D917-4C8C-928F-313BD683BF39}" type="slidenum">
              <a:rPr lang="en-US" smtClean="0"/>
              <a:t>33</a:t>
            </a:fld>
            <a:endParaRPr lang="en-US"/>
          </a:p>
        </p:txBody>
      </p:sp>
    </p:spTree>
    <p:extLst>
      <p:ext uri="{BB962C8B-B14F-4D97-AF65-F5344CB8AC3E}">
        <p14:creationId xmlns:p14="http://schemas.microsoft.com/office/powerpoint/2010/main" val="2129227507"/>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966B-9B3A-95B2-5E6F-094012D2A113}"/>
              </a:ext>
            </a:extLst>
          </p:cNvPr>
          <p:cNvSpPr>
            <a:spLocks noGrp="1"/>
          </p:cNvSpPr>
          <p:nvPr>
            <p:ph type="title"/>
          </p:nvPr>
        </p:nvSpPr>
        <p:spPr/>
        <p:txBody>
          <a:bodyPr/>
          <a:lstStyle/>
          <a:p>
            <a:r>
              <a:rPr lang="en-US" b="1" u="sng" dirty="0">
                <a:latin typeface="+mn-lt"/>
              </a:rPr>
              <a:t>Food classification using YoloV5:</a:t>
            </a:r>
          </a:p>
        </p:txBody>
      </p:sp>
      <p:sp>
        <p:nvSpPr>
          <p:cNvPr id="3" name="Content Placeholder 2">
            <a:extLst>
              <a:ext uri="{FF2B5EF4-FFF2-40B4-BE49-F238E27FC236}">
                <a16:creationId xmlns:a16="http://schemas.microsoft.com/office/drawing/2014/main" id="{F3556C95-7326-CD5D-6DFB-760BF5A13FB5}"/>
              </a:ext>
            </a:extLst>
          </p:cNvPr>
          <p:cNvSpPr>
            <a:spLocks noGrp="1"/>
          </p:cNvSpPr>
          <p:nvPr>
            <p:ph idx="1"/>
          </p:nvPr>
        </p:nvSpPr>
        <p:spPr>
          <a:xfrm>
            <a:off x="550863" y="1461052"/>
            <a:ext cx="11090274" cy="4959625"/>
          </a:xfrm>
        </p:spPr>
        <p:txBody>
          <a:bodyPr/>
          <a:lstStyle/>
          <a:p>
            <a:r>
              <a:rPr lang="en-US" sz="2800" dirty="0"/>
              <a:t>The image classification model we used was YoloV5 which is a robust model known for its high accuracy.</a:t>
            </a:r>
          </a:p>
          <a:p>
            <a:r>
              <a:rPr lang="en-US" sz="2800" dirty="0"/>
              <a:t>each iteration of the model we trained to improve on was done carrying the weights of the pre-trained model before it and so on…</a:t>
            </a:r>
          </a:p>
          <a:p>
            <a:r>
              <a:rPr lang="en-US" sz="2800" dirty="0"/>
              <a:t>each iteration of the training was also done using the datasets we had chosen and found with 80% training partition over 5-10 layers to find the best training weights and the highest accuracy.</a:t>
            </a:r>
          </a:p>
        </p:txBody>
      </p:sp>
      <p:sp>
        <p:nvSpPr>
          <p:cNvPr id="4" name="Date Placeholder 3">
            <a:extLst>
              <a:ext uri="{FF2B5EF4-FFF2-40B4-BE49-F238E27FC236}">
                <a16:creationId xmlns:a16="http://schemas.microsoft.com/office/drawing/2014/main" id="{B753B298-0E0A-3A93-58F6-B0C9140878D5}"/>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CCE06B3A-FC99-AC9B-64BD-E228699E4F9A}"/>
              </a:ext>
            </a:extLst>
          </p:cNvPr>
          <p:cNvSpPr>
            <a:spLocks noGrp="1"/>
          </p:cNvSpPr>
          <p:nvPr>
            <p:ph type="sldNum" sz="quarter" idx="12"/>
          </p:nvPr>
        </p:nvSpPr>
        <p:spPr/>
        <p:txBody>
          <a:bodyPr/>
          <a:lstStyle/>
          <a:p>
            <a:fld id="{DBA1B0FB-D917-4C8C-928F-313BD683BF39}" type="slidenum">
              <a:rPr lang="en-US" smtClean="0"/>
              <a:t>34</a:t>
            </a:fld>
            <a:endParaRPr lang="en-US"/>
          </a:p>
        </p:txBody>
      </p:sp>
    </p:spTree>
    <p:extLst>
      <p:ext uri="{BB962C8B-B14F-4D97-AF65-F5344CB8AC3E}">
        <p14:creationId xmlns:p14="http://schemas.microsoft.com/office/powerpoint/2010/main" val="610566545"/>
      </p:ext>
    </p:extLst>
  </p:cSld>
  <p:clrMapOvr>
    <a:masterClrMapping/>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966B-9B3A-95B2-5E6F-094012D2A113}"/>
              </a:ext>
            </a:extLst>
          </p:cNvPr>
          <p:cNvSpPr>
            <a:spLocks noGrp="1"/>
          </p:cNvSpPr>
          <p:nvPr>
            <p:ph type="title"/>
          </p:nvPr>
        </p:nvSpPr>
        <p:spPr/>
        <p:txBody>
          <a:bodyPr/>
          <a:lstStyle/>
          <a:p>
            <a:r>
              <a:rPr lang="en-US" b="1" u="sng" dirty="0">
                <a:latin typeface="+mn-lt"/>
              </a:rPr>
              <a:t>The databases we used throughout the project:</a:t>
            </a:r>
          </a:p>
        </p:txBody>
      </p:sp>
      <p:sp>
        <p:nvSpPr>
          <p:cNvPr id="3" name="Content Placeholder 2">
            <a:extLst>
              <a:ext uri="{FF2B5EF4-FFF2-40B4-BE49-F238E27FC236}">
                <a16:creationId xmlns:a16="http://schemas.microsoft.com/office/drawing/2014/main" id="{F3556C95-7326-CD5D-6DFB-760BF5A13FB5}"/>
              </a:ext>
            </a:extLst>
          </p:cNvPr>
          <p:cNvSpPr>
            <a:spLocks noGrp="1"/>
          </p:cNvSpPr>
          <p:nvPr>
            <p:ph idx="1"/>
          </p:nvPr>
        </p:nvSpPr>
        <p:spPr>
          <a:xfrm>
            <a:off x="550863" y="2146852"/>
            <a:ext cx="11090274" cy="4273825"/>
          </a:xfrm>
        </p:spPr>
        <p:txBody>
          <a:bodyPr/>
          <a:lstStyle/>
          <a:p>
            <a:pPr marL="0" indent="0">
              <a:buNone/>
            </a:pPr>
            <a:r>
              <a:rPr lang="en-US" sz="2800" dirty="0"/>
              <a:t>other than the datasets we used for training we opted to using </a:t>
            </a:r>
            <a:r>
              <a:rPr lang="en-US" sz="2800" dirty="0" err="1"/>
              <a:t>NoSql</a:t>
            </a:r>
            <a:r>
              <a:rPr lang="en-US" sz="2800" dirty="0"/>
              <a:t> datasets for keeping other types of data like the calories of the foods and their nutritional facts and The data of our users and admins as </a:t>
            </a:r>
            <a:r>
              <a:rPr lang="en-US" sz="2800" dirty="0" err="1"/>
              <a:t>NoSql</a:t>
            </a:r>
            <a:r>
              <a:rPr lang="en-US" sz="2800" dirty="0"/>
              <a:t> datasets provide security online with easy deployment and provides ease of use over horizontal data control for expansion over long time and collecting more data and offers the option to be integrated with other databases in any kind from </a:t>
            </a:r>
            <a:r>
              <a:rPr lang="en-US" sz="2800" dirty="0" err="1"/>
              <a:t>Sql</a:t>
            </a:r>
            <a:r>
              <a:rPr lang="en-US" sz="2800" dirty="0"/>
              <a:t> to other </a:t>
            </a:r>
            <a:r>
              <a:rPr lang="en-US" sz="2800" dirty="0" err="1"/>
              <a:t>NoSql</a:t>
            </a:r>
            <a:r>
              <a:rPr lang="en-US" sz="2800" dirty="0"/>
              <a:t> databases.</a:t>
            </a:r>
          </a:p>
        </p:txBody>
      </p:sp>
      <p:sp>
        <p:nvSpPr>
          <p:cNvPr id="4" name="Date Placeholder 3">
            <a:extLst>
              <a:ext uri="{FF2B5EF4-FFF2-40B4-BE49-F238E27FC236}">
                <a16:creationId xmlns:a16="http://schemas.microsoft.com/office/drawing/2014/main" id="{B753B298-0E0A-3A93-58F6-B0C9140878D5}"/>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CCE06B3A-FC99-AC9B-64BD-E228699E4F9A}"/>
              </a:ext>
            </a:extLst>
          </p:cNvPr>
          <p:cNvSpPr>
            <a:spLocks noGrp="1"/>
          </p:cNvSpPr>
          <p:nvPr>
            <p:ph type="sldNum" sz="quarter" idx="12"/>
          </p:nvPr>
        </p:nvSpPr>
        <p:spPr/>
        <p:txBody>
          <a:bodyPr/>
          <a:lstStyle/>
          <a:p>
            <a:fld id="{DBA1B0FB-D917-4C8C-928F-313BD683BF39}" type="slidenum">
              <a:rPr lang="en-US" smtClean="0"/>
              <a:t>35</a:t>
            </a:fld>
            <a:endParaRPr lang="en-US"/>
          </a:p>
        </p:txBody>
      </p:sp>
    </p:spTree>
    <p:extLst>
      <p:ext uri="{BB962C8B-B14F-4D97-AF65-F5344CB8AC3E}">
        <p14:creationId xmlns:p14="http://schemas.microsoft.com/office/powerpoint/2010/main" val="366325509"/>
      </p:ext>
    </p:extLst>
  </p:cSld>
  <p:clrMapOvr>
    <a:masterClrMapping/>
  </p:clrMapOvr>
  <p:transition spd="slow">
    <p:randomBar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A58D3-FBD3-9867-381C-1D2AD57392F1}"/>
              </a:ext>
            </a:extLst>
          </p:cNvPr>
          <p:cNvSpPr>
            <a:spLocks noGrp="1"/>
          </p:cNvSpPr>
          <p:nvPr>
            <p:ph type="title"/>
          </p:nvPr>
        </p:nvSpPr>
        <p:spPr/>
        <p:txBody>
          <a:bodyPr/>
          <a:lstStyle/>
          <a:p>
            <a:r>
              <a:rPr lang="en-US" b="1" u="sng" dirty="0"/>
              <a:t>Detection Process</a:t>
            </a:r>
          </a:p>
        </p:txBody>
      </p:sp>
      <p:sp>
        <p:nvSpPr>
          <p:cNvPr id="6" name="Content Placeholder 5">
            <a:extLst>
              <a:ext uri="{FF2B5EF4-FFF2-40B4-BE49-F238E27FC236}">
                <a16:creationId xmlns:a16="http://schemas.microsoft.com/office/drawing/2014/main" id="{99983720-2233-3DD2-1A9B-40ABB1BCBB94}"/>
              </a:ext>
            </a:extLst>
          </p:cNvPr>
          <p:cNvSpPr>
            <a:spLocks noGrp="1"/>
          </p:cNvSpPr>
          <p:nvPr>
            <p:ph sz="quarter" idx="4"/>
          </p:nvPr>
        </p:nvSpPr>
        <p:spPr>
          <a:xfrm>
            <a:off x="834887" y="1562664"/>
            <a:ext cx="10326756" cy="4746061"/>
          </a:xfrm>
        </p:spPr>
        <p:txBody>
          <a:bodyPr/>
          <a:lstStyle/>
          <a:p>
            <a:r>
              <a:rPr lang="en-US" b="1" i="0" dirty="0">
                <a:effectLst/>
                <a:latin typeface="gg sans"/>
              </a:rPr>
              <a:t>The user sends the photos they want to detect parts in as it goes to our trained model in the server </a:t>
            </a:r>
          </a:p>
          <a:p>
            <a:r>
              <a:rPr lang="en-US" b="1" i="0" dirty="0">
                <a:effectLst/>
                <a:latin typeface="gg sans"/>
              </a:rPr>
              <a:t>after the model runs on the image and detects all the ingredients in the image it sends it back in the form of an image showing the results of what each ingredient is and an array of the names of the objects it detected. </a:t>
            </a:r>
          </a:p>
          <a:p>
            <a:r>
              <a:rPr lang="en-US" b="1" i="0" dirty="0">
                <a:effectLst/>
                <a:latin typeface="gg sans"/>
              </a:rPr>
              <a:t>after we extract all the array of data and image we return it back to the front-end showing the client the image and using the array of data to show him the ingredients that was detected in the picture with their calories per 100gm to calculate the total calories and nutrients</a:t>
            </a:r>
            <a:endParaRPr lang="en-US" b="1" dirty="0"/>
          </a:p>
        </p:txBody>
      </p:sp>
      <p:sp>
        <p:nvSpPr>
          <p:cNvPr id="7" name="Date Placeholder 6">
            <a:extLst>
              <a:ext uri="{FF2B5EF4-FFF2-40B4-BE49-F238E27FC236}">
                <a16:creationId xmlns:a16="http://schemas.microsoft.com/office/drawing/2014/main" id="{4E0204FB-6938-1134-C87D-48E47CEE68A7}"/>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9" name="Slide Number Placeholder 8">
            <a:extLst>
              <a:ext uri="{FF2B5EF4-FFF2-40B4-BE49-F238E27FC236}">
                <a16:creationId xmlns:a16="http://schemas.microsoft.com/office/drawing/2014/main" id="{038BEC08-5853-A5EF-CD57-74B796FE681D}"/>
              </a:ext>
            </a:extLst>
          </p:cNvPr>
          <p:cNvSpPr>
            <a:spLocks noGrp="1"/>
          </p:cNvSpPr>
          <p:nvPr>
            <p:ph type="sldNum" sz="quarter" idx="12"/>
          </p:nvPr>
        </p:nvSpPr>
        <p:spPr/>
        <p:txBody>
          <a:bodyPr/>
          <a:lstStyle/>
          <a:p>
            <a:fld id="{DBA1B0FB-D917-4C8C-928F-313BD683BF39}" type="slidenum">
              <a:rPr lang="en-US" smtClean="0"/>
              <a:t>36</a:t>
            </a:fld>
            <a:endParaRPr lang="en-US"/>
          </a:p>
        </p:txBody>
      </p:sp>
    </p:spTree>
    <p:extLst>
      <p:ext uri="{BB962C8B-B14F-4D97-AF65-F5344CB8AC3E}">
        <p14:creationId xmlns:p14="http://schemas.microsoft.com/office/powerpoint/2010/main" val="3216325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9BF1FBC-B8CD-DBE8-BBE0-759971FAC1C2}"/>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7" name="Slide Number Placeholder 6">
            <a:extLst>
              <a:ext uri="{FF2B5EF4-FFF2-40B4-BE49-F238E27FC236}">
                <a16:creationId xmlns:a16="http://schemas.microsoft.com/office/drawing/2014/main" id="{B0437CC5-0167-CAF0-8A43-EAB4E6AA1F64}"/>
              </a:ext>
            </a:extLst>
          </p:cNvPr>
          <p:cNvSpPr>
            <a:spLocks noGrp="1"/>
          </p:cNvSpPr>
          <p:nvPr>
            <p:ph type="sldNum" sz="quarter" idx="12"/>
          </p:nvPr>
        </p:nvSpPr>
        <p:spPr/>
        <p:txBody>
          <a:bodyPr/>
          <a:lstStyle/>
          <a:p>
            <a:fld id="{DBA1B0FB-D917-4C8C-928F-313BD683BF39}" type="slidenum">
              <a:rPr lang="en-US" smtClean="0"/>
              <a:t>37</a:t>
            </a:fld>
            <a:endParaRPr lang="en-US"/>
          </a:p>
        </p:txBody>
      </p:sp>
      <p:sp>
        <p:nvSpPr>
          <p:cNvPr id="2" name="Title 1">
            <a:extLst>
              <a:ext uri="{FF2B5EF4-FFF2-40B4-BE49-F238E27FC236}">
                <a16:creationId xmlns:a16="http://schemas.microsoft.com/office/drawing/2014/main" id="{47F84E45-08CC-93D4-1385-0FE5AED8A72E}"/>
              </a:ext>
            </a:extLst>
          </p:cNvPr>
          <p:cNvSpPr>
            <a:spLocks noGrp="1"/>
          </p:cNvSpPr>
          <p:nvPr>
            <p:ph type="title" idx="4294967295"/>
          </p:nvPr>
        </p:nvSpPr>
        <p:spPr>
          <a:xfrm>
            <a:off x="0" y="549275"/>
            <a:ext cx="11090275" cy="984250"/>
          </a:xfrm>
        </p:spPr>
        <p:txBody>
          <a:bodyPr/>
          <a:lstStyle/>
          <a:p>
            <a:pPr algn="ctr"/>
            <a:r>
              <a:rPr lang="en-US" dirty="0"/>
              <a:t>before and after using the model</a:t>
            </a:r>
          </a:p>
        </p:txBody>
      </p:sp>
      <p:pic>
        <p:nvPicPr>
          <p:cNvPr id="9" name="Content Placeholder 8" descr="A sliced red onion on a white background&#10;&#10;Description automatically generated">
            <a:extLst>
              <a:ext uri="{FF2B5EF4-FFF2-40B4-BE49-F238E27FC236}">
                <a16:creationId xmlns:a16="http://schemas.microsoft.com/office/drawing/2014/main" id="{9B91BB36-9798-40E3-7BEE-8AEF89EFB2EB}"/>
              </a:ext>
            </a:extLst>
          </p:cNvPr>
          <p:cNvPicPr>
            <a:picLocks noGrp="1" noChangeAspect="1"/>
          </p:cNvPicPr>
          <p:nvPr>
            <p:ph idx="4294967295"/>
          </p:nvPr>
        </p:nvPicPr>
        <p:blipFill>
          <a:blip r:embed="rId2"/>
          <a:stretch>
            <a:fillRect/>
          </a:stretch>
        </p:blipFill>
        <p:spPr>
          <a:xfrm>
            <a:off x="1038226" y="1582420"/>
            <a:ext cx="4102103" cy="4510403"/>
          </a:xfrm>
        </p:spPr>
      </p:pic>
      <p:pic>
        <p:nvPicPr>
          <p:cNvPr id="11" name="Picture 10" descr="A close-up of a onion&#10;&#10;Description automatically generated">
            <a:extLst>
              <a:ext uri="{FF2B5EF4-FFF2-40B4-BE49-F238E27FC236}">
                <a16:creationId xmlns:a16="http://schemas.microsoft.com/office/drawing/2014/main" id="{B7F9CB00-5FBA-C039-E35F-4D26F32C0706}"/>
              </a:ext>
            </a:extLst>
          </p:cNvPr>
          <p:cNvPicPr>
            <a:picLocks noChangeAspect="1"/>
          </p:cNvPicPr>
          <p:nvPr/>
        </p:nvPicPr>
        <p:blipFill>
          <a:blip r:embed="rId3"/>
          <a:stretch>
            <a:fillRect/>
          </a:stretch>
        </p:blipFill>
        <p:spPr>
          <a:xfrm>
            <a:off x="7051672" y="1582420"/>
            <a:ext cx="4589464" cy="4510404"/>
          </a:xfrm>
          <a:prstGeom prst="rect">
            <a:avLst/>
          </a:prstGeom>
        </p:spPr>
      </p:pic>
    </p:spTree>
    <p:extLst>
      <p:ext uri="{BB962C8B-B14F-4D97-AF65-F5344CB8AC3E}">
        <p14:creationId xmlns:p14="http://schemas.microsoft.com/office/powerpoint/2010/main" val="2105863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F584618-A282-C38F-0BF6-95330BE979B6}"/>
              </a:ext>
            </a:extLst>
          </p:cNvPr>
          <p:cNvSpPr>
            <a:spLocks noGrp="1"/>
          </p:cNvSpPr>
          <p:nvPr>
            <p:ph type="title"/>
          </p:nvPr>
        </p:nvSpPr>
        <p:spPr/>
        <p:txBody>
          <a:bodyPr/>
          <a:lstStyle/>
          <a:p>
            <a:pPr algn="ctr"/>
            <a:r>
              <a:rPr lang="en-US" dirty="0"/>
              <a:t>Model accuracy</a:t>
            </a:r>
          </a:p>
        </p:txBody>
      </p:sp>
      <p:sp>
        <p:nvSpPr>
          <p:cNvPr id="21" name="Text Placeholder 20">
            <a:extLst>
              <a:ext uri="{FF2B5EF4-FFF2-40B4-BE49-F238E27FC236}">
                <a16:creationId xmlns:a16="http://schemas.microsoft.com/office/drawing/2014/main" id="{524462B6-E89D-9375-214F-1E8F9645B366}"/>
              </a:ext>
            </a:extLst>
          </p:cNvPr>
          <p:cNvSpPr>
            <a:spLocks noGrp="1"/>
          </p:cNvSpPr>
          <p:nvPr>
            <p:ph type="body" idx="1"/>
          </p:nvPr>
        </p:nvSpPr>
        <p:spPr/>
        <p:txBody>
          <a:bodyPr/>
          <a:lstStyle/>
          <a:p>
            <a:pPr algn="ctr"/>
            <a:r>
              <a:rPr lang="en-US" sz="1400" b="1" dirty="0">
                <a:latin typeface="Times New Roman" panose="02020603050405020304" pitchFamily="18" charset="0"/>
                <a:cs typeface="Times New Roman" panose="02020603050405020304" pitchFamily="18" charset="0"/>
              </a:rPr>
              <a:t>Image processing</a:t>
            </a:r>
          </a:p>
        </p:txBody>
      </p:sp>
      <p:sp>
        <p:nvSpPr>
          <p:cNvPr id="27" name="Text Placeholder 26">
            <a:extLst>
              <a:ext uri="{FF2B5EF4-FFF2-40B4-BE49-F238E27FC236}">
                <a16:creationId xmlns:a16="http://schemas.microsoft.com/office/drawing/2014/main" id="{2929FC7A-D4D3-9F15-D7C6-DD037BE1401D}"/>
              </a:ext>
            </a:extLst>
          </p:cNvPr>
          <p:cNvSpPr>
            <a:spLocks noGrp="1"/>
          </p:cNvSpPr>
          <p:nvPr>
            <p:ph type="body" sz="quarter" idx="13"/>
          </p:nvPr>
        </p:nvSpPr>
        <p:spPr>
          <a:xfrm>
            <a:off x="4344149" y="1731375"/>
            <a:ext cx="3566160" cy="535354"/>
          </a:xfrm>
        </p:spPr>
        <p:txBody>
          <a:bodyPr/>
          <a:lstStyle/>
          <a:p>
            <a:pPr algn="ctr"/>
            <a:r>
              <a:rPr lang="en-US" sz="1400" b="1" dirty="0">
                <a:latin typeface="Times New Roman" panose="02020603050405020304" pitchFamily="18" charset="0"/>
                <a:cs typeface="Times New Roman" panose="02020603050405020304" pitchFamily="18" charset="0"/>
              </a:rPr>
              <a:t>Precision-recall curve</a:t>
            </a:r>
          </a:p>
        </p:txBody>
      </p:sp>
      <p:sp>
        <p:nvSpPr>
          <p:cNvPr id="23" name="Text Placeholder 22">
            <a:extLst>
              <a:ext uri="{FF2B5EF4-FFF2-40B4-BE49-F238E27FC236}">
                <a16:creationId xmlns:a16="http://schemas.microsoft.com/office/drawing/2014/main" id="{A9D62DC1-8FCE-42FC-00C5-832029852A68}"/>
              </a:ext>
            </a:extLst>
          </p:cNvPr>
          <p:cNvSpPr>
            <a:spLocks noGrp="1"/>
          </p:cNvSpPr>
          <p:nvPr>
            <p:ph type="body" sz="quarter" idx="3"/>
          </p:nvPr>
        </p:nvSpPr>
        <p:spPr/>
        <p:txBody>
          <a:bodyPr/>
          <a:lstStyle/>
          <a:p>
            <a:pPr algn="ctr"/>
            <a:r>
              <a:rPr lang="en-US" sz="1400" b="1" dirty="0">
                <a:latin typeface="Times New Roman" panose="02020603050405020304" pitchFamily="18" charset="0"/>
                <a:cs typeface="Times New Roman" panose="02020603050405020304" pitchFamily="18" charset="0"/>
              </a:rPr>
              <a:t>F1-confidence curve</a:t>
            </a:r>
          </a:p>
        </p:txBody>
      </p:sp>
      <p:sp>
        <p:nvSpPr>
          <p:cNvPr id="4" name="Date Placeholder 3">
            <a:extLst>
              <a:ext uri="{FF2B5EF4-FFF2-40B4-BE49-F238E27FC236}">
                <a16:creationId xmlns:a16="http://schemas.microsoft.com/office/drawing/2014/main" id="{31628D19-E59F-685E-6F38-8A97AE6F6E24}"/>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AB7902FB-0F65-DD10-254F-E0F662AC05A2}"/>
              </a:ext>
            </a:extLst>
          </p:cNvPr>
          <p:cNvSpPr>
            <a:spLocks noGrp="1"/>
          </p:cNvSpPr>
          <p:nvPr>
            <p:ph type="sldNum" sz="quarter" idx="12"/>
          </p:nvPr>
        </p:nvSpPr>
        <p:spPr/>
        <p:txBody>
          <a:bodyPr/>
          <a:lstStyle/>
          <a:p>
            <a:fld id="{DBA1B0FB-D917-4C8C-928F-313BD683BF39}" type="slidenum">
              <a:rPr lang="en-US" smtClean="0"/>
              <a:t>38</a:t>
            </a:fld>
            <a:endParaRPr lang="en-US"/>
          </a:p>
        </p:txBody>
      </p:sp>
      <p:pic>
        <p:nvPicPr>
          <p:cNvPr id="35" name="Content Placeholder 34" descr="A collage of images of vegetables&#10;&#10;Description automatically generated">
            <a:extLst>
              <a:ext uri="{FF2B5EF4-FFF2-40B4-BE49-F238E27FC236}">
                <a16:creationId xmlns:a16="http://schemas.microsoft.com/office/drawing/2014/main" id="{815B5421-F031-98C7-1EDD-03FBA561E73E}"/>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20056" y="2432050"/>
            <a:ext cx="3441425" cy="3516313"/>
          </a:xfrm>
          <a:prstGeom prst="rect">
            <a:avLst/>
          </a:prstGeom>
        </p:spPr>
      </p:pic>
      <p:pic>
        <p:nvPicPr>
          <p:cNvPr id="37" name="Content Placeholder 36" descr="A graph of different colored lines&#10;&#10;Description automatically generated">
            <a:extLst>
              <a:ext uri="{FF2B5EF4-FFF2-40B4-BE49-F238E27FC236}">
                <a16:creationId xmlns:a16="http://schemas.microsoft.com/office/drawing/2014/main" id="{0BDA07B2-C16A-F539-FD58-B7301F21C081}"/>
              </a:ext>
            </a:extLst>
          </p:cNvPr>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4551837" y="2432050"/>
            <a:ext cx="3088327" cy="3516312"/>
          </a:xfrm>
          <a:prstGeom prst="rect">
            <a:avLst/>
          </a:prstGeom>
        </p:spPr>
      </p:pic>
      <p:pic>
        <p:nvPicPr>
          <p:cNvPr id="39" name="Content Placeholder 38" descr="A graph of a graph of a graph&#10;&#10;Description automatically generated with medium confidence">
            <a:extLst>
              <a:ext uri="{FF2B5EF4-FFF2-40B4-BE49-F238E27FC236}">
                <a16:creationId xmlns:a16="http://schemas.microsoft.com/office/drawing/2014/main" id="{BC482330-8F6C-109D-FF55-47E75E6B354A}"/>
              </a:ext>
            </a:extLst>
          </p:cNvPr>
          <p:cNvPicPr>
            <a:picLocks noGrp="1" noChangeAspect="1"/>
          </p:cNvPicPr>
          <p:nvPr>
            <p:ph sz="quarter" idx="4"/>
          </p:nvPr>
        </p:nvPicPr>
        <p:blipFill>
          <a:blip r:embed="rId4" cstate="print">
            <a:extLst>
              <a:ext uri="{28A0092B-C50C-407E-A947-70E740481C1C}">
                <a14:useLocalDpi xmlns:a14="http://schemas.microsoft.com/office/drawing/2010/main" val="0"/>
              </a:ext>
            </a:extLst>
          </a:blip>
          <a:stretch>
            <a:fillRect/>
          </a:stretch>
        </p:blipFill>
        <p:spPr>
          <a:xfrm>
            <a:off x="8139113" y="2432050"/>
            <a:ext cx="3509962" cy="3516312"/>
          </a:xfrm>
          <a:prstGeom prst="rect">
            <a:avLst/>
          </a:prstGeom>
        </p:spPr>
      </p:pic>
    </p:spTree>
    <p:extLst>
      <p:ext uri="{BB962C8B-B14F-4D97-AF65-F5344CB8AC3E}">
        <p14:creationId xmlns:p14="http://schemas.microsoft.com/office/powerpoint/2010/main" val="306193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barn(inVertical)">
                                      <p:cBhvr>
                                        <p:cTn id="14" dur="500"/>
                                        <p:tgtEl>
                                          <p:spTgt spid="3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barn(inVertical)">
                                      <p:cBhvr>
                                        <p:cTn id="19" dur="500"/>
                                        <p:tgtEl>
                                          <p:spTgt spid="2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barn(inVertical)">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animEffect transition="in" filter="barn(inVertical)">
                                      <p:cBhvr>
                                        <p:cTn id="29" dur="500"/>
                                        <p:tgtEl>
                                          <p:spTgt spid="27">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barn(inVertical)">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animEffect transition="in" filter="barn(inVertical)">
                                      <p:cBhvr>
                                        <p:cTn id="39"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7" grpId="0" build="p"/>
      <p:bldP spid="2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46131-046E-9562-ABD3-9ABDBA752216}"/>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14EDEC2-0331-9CC0-7B64-35722C18012B}"/>
              </a:ext>
            </a:extLst>
          </p:cNvPr>
          <p:cNvSpPr>
            <a:spLocks noGrp="1"/>
          </p:cNvSpPr>
          <p:nvPr>
            <p:ph type="title"/>
          </p:nvPr>
        </p:nvSpPr>
        <p:spPr/>
        <p:txBody>
          <a:bodyPr/>
          <a:lstStyle/>
          <a:p>
            <a:pPr algn="ctr"/>
            <a:r>
              <a:rPr lang="en-US" dirty="0"/>
              <a:t>Model accuracy</a:t>
            </a:r>
          </a:p>
        </p:txBody>
      </p:sp>
      <p:sp>
        <p:nvSpPr>
          <p:cNvPr id="2" name="Text Placeholder 1">
            <a:extLst>
              <a:ext uri="{FF2B5EF4-FFF2-40B4-BE49-F238E27FC236}">
                <a16:creationId xmlns:a16="http://schemas.microsoft.com/office/drawing/2014/main" id="{E207ECE8-695E-4A7E-C5B8-6664694EB60B}"/>
              </a:ext>
            </a:extLst>
          </p:cNvPr>
          <p:cNvSpPr>
            <a:spLocks noGrp="1"/>
          </p:cNvSpPr>
          <p:nvPr>
            <p:ph type="body" idx="1"/>
          </p:nvPr>
        </p:nvSpPr>
        <p:spPr/>
        <p:txBody>
          <a:bodyPr/>
          <a:lstStyle/>
          <a:p>
            <a:pPr algn="ctr"/>
            <a:r>
              <a:rPr lang="en-US" b="1" dirty="0">
                <a:latin typeface="Times New Roman" panose="02020603050405020304" pitchFamily="18" charset="0"/>
                <a:cs typeface="Times New Roman" panose="02020603050405020304" pitchFamily="18" charset="0"/>
              </a:rPr>
              <a:t>Recall-Confidence Curve</a:t>
            </a:r>
          </a:p>
        </p:txBody>
      </p:sp>
      <p:sp>
        <p:nvSpPr>
          <p:cNvPr id="3" name="Text Placeholder 2">
            <a:extLst>
              <a:ext uri="{FF2B5EF4-FFF2-40B4-BE49-F238E27FC236}">
                <a16:creationId xmlns:a16="http://schemas.microsoft.com/office/drawing/2014/main" id="{93100D83-4474-EB50-40E5-514C16C220E8}"/>
              </a:ext>
            </a:extLst>
          </p:cNvPr>
          <p:cNvSpPr>
            <a:spLocks noGrp="1"/>
          </p:cNvSpPr>
          <p:nvPr>
            <p:ph type="body" sz="quarter" idx="3"/>
          </p:nvPr>
        </p:nvSpPr>
        <p:spPr/>
        <p:txBody>
          <a:bodyPr/>
          <a:lstStyle/>
          <a:p>
            <a:pPr algn="ctr"/>
            <a:r>
              <a:rPr lang="en-US" b="1" dirty="0">
                <a:latin typeface="Times New Roman" panose="02020603050405020304" pitchFamily="18" charset="0"/>
                <a:cs typeface="Times New Roman" panose="02020603050405020304" pitchFamily="18" charset="0"/>
              </a:rPr>
              <a:t>Precision-confidence curve</a:t>
            </a:r>
          </a:p>
        </p:txBody>
      </p:sp>
      <p:sp>
        <p:nvSpPr>
          <p:cNvPr id="4" name="Date Placeholder 3">
            <a:extLst>
              <a:ext uri="{FF2B5EF4-FFF2-40B4-BE49-F238E27FC236}">
                <a16:creationId xmlns:a16="http://schemas.microsoft.com/office/drawing/2014/main" id="{4AAB5990-8124-C65F-040F-E1958D604D8A}"/>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9F511919-8A6B-80A9-3741-78B07DD04622}"/>
              </a:ext>
            </a:extLst>
          </p:cNvPr>
          <p:cNvSpPr>
            <a:spLocks noGrp="1"/>
          </p:cNvSpPr>
          <p:nvPr>
            <p:ph type="sldNum" sz="quarter" idx="12"/>
          </p:nvPr>
        </p:nvSpPr>
        <p:spPr/>
        <p:txBody>
          <a:bodyPr/>
          <a:lstStyle/>
          <a:p>
            <a:fld id="{DBA1B0FB-D917-4C8C-928F-313BD683BF39}" type="slidenum">
              <a:rPr lang="en-US" smtClean="0"/>
              <a:t>39</a:t>
            </a:fld>
            <a:endParaRPr lang="en-US"/>
          </a:p>
        </p:txBody>
      </p:sp>
      <p:pic>
        <p:nvPicPr>
          <p:cNvPr id="13" name="Content Placeholder 12" descr="A graph of different colored lines&#10;&#10;Description automatically generated">
            <a:extLst>
              <a:ext uri="{FF2B5EF4-FFF2-40B4-BE49-F238E27FC236}">
                <a16:creationId xmlns:a16="http://schemas.microsoft.com/office/drawing/2014/main" id="{88F67C9D-21A5-591B-68BA-89FF7087175A}"/>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1532008" y="2427288"/>
            <a:ext cx="3466960" cy="3516312"/>
          </a:xfrm>
          <a:prstGeom prst="rect">
            <a:avLst/>
          </a:prstGeom>
        </p:spPr>
      </p:pic>
      <p:pic>
        <p:nvPicPr>
          <p:cNvPr id="14" name="Content Placeholder 13" descr="A graph of different colored lines&#10;&#10;Description automatically generated">
            <a:extLst>
              <a:ext uri="{FF2B5EF4-FFF2-40B4-BE49-F238E27FC236}">
                <a16:creationId xmlns:a16="http://schemas.microsoft.com/office/drawing/2014/main" id="{80A7BE26-3547-9A6A-CF0B-1A74E92A99E9}"/>
              </a:ext>
            </a:extLst>
          </p:cNvPr>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7242412" y="2427288"/>
            <a:ext cx="3376139" cy="3516312"/>
          </a:xfrm>
          <a:prstGeom prst="rect">
            <a:avLst/>
          </a:prstGeom>
        </p:spPr>
      </p:pic>
    </p:spTree>
    <p:extLst>
      <p:ext uri="{BB962C8B-B14F-4D97-AF65-F5344CB8AC3E}">
        <p14:creationId xmlns:p14="http://schemas.microsoft.com/office/powerpoint/2010/main" val="93693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inVertical)">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barn(inVertical)">
                                      <p:cBhvr>
                                        <p:cTn id="19" dur="500"/>
                                        <p:tgtEl>
                                          <p:spTgt spid="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barn(inVertical)">
                                      <p:cBhvr>
                                        <p:cTn id="2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build="p"/>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1" name="Freeform: Shape 20">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Oval 21">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Oval 22">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26" name="Rectangle 25">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96392"/>
            <a:ext cx="3565524" cy="950359"/>
          </a:xfrm>
        </p:spPr>
        <p:txBody>
          <a:bodyPr vert="horz" wrap="square" lIns="0" tIns="0" rIns="0" bIns="0" rtlCol="0" anchor="b" anchorCtr="0">
            <a:normAutofit/>
          </a:bodyPr>
          <a:lstStyle/>
          <a:p>
            <a:pPr>
              <a:lnSpc>
                <a:spcPct val="100000"/>
              </a:lnSpc>
            </a:pPr>
            <a:r>
              <a:rPr lang="en-US" dirty="0"/>
              <a:t>Agenda</a:t>
            </a:r>
          </a:p>
        </p:txBody>
      </p:sp>
      <p:sp>
        <p:nvSpPr>
          <p:cNvPr id="28" name="Oval 27">
            <a:extLst>
              <a:ext uri="{FF2B5EF4-FFF2-40B4-BE49-F238E27FC236}">
                <a16:creationId xmlns:a16="http://schemas.microsoft.com/office/drawing/2014/main" id="{C25C2D0C-89F2-4874-A67D-504E65834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726895"/>
            <a:ext cx="4871544" cy="4934205"/>
          </a:xfrm>
        </p:spPr>
        <p:txBody>
          <a:bodyPr vert="horz" wrap="square" lIns="0" tIns="0" rIns="0" bIns="0" rtlCol="0" anchor="t">
            <a:normAutofit fontScale="77500" lnSpcReduction="20000"/>
          </a:bodyPr>
          <a:lstStyle/>
          <a:p>
            <a:pPr>
              <a:lnSpc>
                <a:spcPct val="100000"/>
              </a:lnSpc>
              <a:buFont typeface="Arial" panose="020B0604020202020204" pitchFamily="34" charset="0"/>
              <a:buChar char="•"/>
            </a:pPr>
            <a:r>
              <a:rPr lang="en-US" sz="1600" dirty="0">
                <a:solidFill>
                  <a:srgbClr val="FFFFFF"/>
                </a:solidFill>
              </a:rPr>
              <a:t>Introduction</a:t>
            </a:r>
          </a:p>
          <a:p>
            <a:pPr>
              <a:lnSpc>
                <a:spcPct val="100000"/>
              </a:lnSpc>
              <a:buFont typeface="Arial" panose="020B0604020202020204" pitchFamily="34" charset="0"/>
              <a:buChar char="•"/>
            </a:pPr>
            <a:r>
              <a:rPr lang="en-US" sz="1600" dirty="0">
                <a:solidFill>
                  <a:srgbClr val="FFFFFF"/>
                </a:solidFill>
              </a:rPr>
              <a:t>Problem Statement</a:t>
            </a:r>
          </a:p>
          <a:p>
            <a:pPr>
              <a:lnSpc>
                <a:spcPct val="100000"/>
              </a:lnSpc>
              <a:buFont typeface="Arial" panose="020B0604020202020204" pitchFamily="34" charset="0"/>
              <a:buChar char="•"/>
            </a:pPr>
            <a:r>
              <a:rPr lang="en-US" sz="1600" dirty="0">
                <a:solidFill>
                  <a:srgbClr val="FFFFFF"/>
                </a:solidFill>
              </a:rPr>
              <a:t>Similar applications</a:t>
            </a:r>
          </a:p>
          <a:p>
            <a:pPr>
              <a:lnSpc>
                <a:spcPct val="100000"/>
              </a:lnSpc>
              <a:buFont typeface="Arial" panose="020B0604020202020204" pitchFamily="34" charset="0"/>
              <a:buChar char="•"/>
            </a:pPr>
            <a:r>
              <a:rPr lang="en-US" sz="1600" dirty="0">
                <a:solidFill>
                  <a:srgbClr val="FFFFFF"/>
                </a:solidFill>
              </a:rPr>
              <a:t>Research Objectives</a:t>
            </a:r>
          </a:p>
          <a:p>
            <a:pPr>
              <a:lnSpc>
                <a:spcPct val="100000"/>
              </a:lnSpc>
              <a:buFont typeface="Arial" panose="020B0604020202020204" pitchFamily="34" charset="0"/>
              <a:buChar char="•"/>
            </a:pPr>
            <a:r>
              <a:rPr lang="en-US" sz="1600" dirty="0">
                <a:solidFill>
                  <a:srgbClr val="FFFFFF"/>
                </a:solidFill>
              </a:rPr>
              <a:t>System Design</a:t>
            </a:r>
          </a:p>
          <a:p>
            <a:pPr>
              <a:lnSpc>
                <a:spcPct val="100000"/>
              </a:lnSpc>
              <a:buFont typeface="Arial" panose="020B0604020202020204" pitchFamily="34" charset="0"/>
              <a:buChar char="•"/>
            </a:pPr>
            <a:r>
              <a:rPr lang="en-US" sz="1600" dirty="0">
                <a:solidFill>
                  <a:srgbClr val="FFFFFF"/>
                </a:solidFill>
              </a:rPr>
              <a:t>Methodology</a:t>
            </a:r>
          </a:p>
          <a:p>
            <a:pPr>
              <a:lnSpc>
                <a:spcPct val="100000"/>
              </a:lnSpc>
              <a:buFont typeface="Arial" panose="020B0604020202020204" pitchFamily="34" charset="0"/>
              <a:buChar char="•"/>
            </a:pPr>
            <a:r>
              <a:rPr lang="en-US" sz="1600" dirty="0">
                <a:solidFill>
                  <a:srgbClr val="FFFFFF"/>
                </a:solidFill>
              </a:rPr>
              <a:t>Datasets</a:t>
            </a:r>
          </a:p>
          <a:p>
            <a:pPr>
              <a:lnSpc>
                <a:spcPct val="100000"/>
              </a:lnSpc>
              <a:buFont typeface="Arial" panose="020B0604020202020204" pitchFamily="34" charset="0"/>
              <a:buChar char="•"/>
            </a:pPr>
            <a:r>
              <a:rPr lang="en-US" sz="1600" dirty="0">
                <a:solidFill>
                  <a:srgbClr val="FFFFFF"/>
                </a:solidFill>
              </a:rPr>
              <a:t>Deep Learning</a:t>
            </a:r>
          </a:p>
          <a:p>
            <a:pPr>
              <a:lnSpc>
                <a:spcPct val="100000"/>
              </a:lnSpc>
              <a:buFont typeface="Arial" panose="020B0604020202020204" pitchFamily="34" charset="0"/>
              <a:buChar char="•"/>
            </a:pPr>
            <a:r>
              <a:rPr lang="en-US" sz="1600" dirty="0">
                <a:solidFill>
                  <a:srgbClr val="FFFFFF"/>
                </a:solidFill>
              </a:rPr>
              <a:t>Testing and Maintenance</a:t>
            </a:r>
          </a:p>
          <a:p>
            <a:pPr>
              <a:lnSpc>
                <a:spcPct val="100000"/>
              </a:lnSpc>
              <a:buFont typeface="Arial" panose="020B0604020202020204" pitchFamily="34" charset="0"/>
              <a:buChar char="•"/>
            </a:pPr>
            <a:r>
              <a:rPr lang="en-US" sz="1600" dirty="0">
                <a:solidFill>
                  <a:srgbClr val="FFFFFF"/>
                </a:solidFill>
              </a:rPr>
              <a:t>Demo</a:t>
            </a:r>
          </a:p>
          <a:p>
            <a:pPr>
              <a:lnSpc>
                <a:spcPct val="100000"/>
              </a:lnSpc>
              <a:buFont typeface="Arial" panose="020B0604020202020204" pitchFamily="34" charset="0"/>
              <a:buChar char="•"/>
            </a:pPr>
            <a:r>
              <a:rPr lang="en-US" sz="1600" dirty="0">
                <a:solidFill>
                  <a:srgbClr val="FFFFFF"/>
                </a:solidFill>
              </a:rPr>
              <a:t>Conclusion</a:t>
            </a:r>
          </a:p>
          <a:p>
            <a:pPr>
              <a:lnSpc>
                <a:spcPct val="100000"/>
              </a:lnSpc>
              <a:buFont typeface="Arial" panose="020B0604020202020204" pitchFamily="34" charset="0"/>
              <a:buChar char="•"/>
            </a:pPr>
            <a:r>
              <a:rPr lang="en-US" sz="1600" dirty="0">
                <a:solidFill>
                  <a:srgbClr val="FFFFFF"/>
                </a:solidFill>
              </a:rPr>
              <a:t>Future Work</a:t>
            </a:r>
          </a:p>
          <a:p>
            <a:pPr>
              <a:lnSpc>
                <a:spcPct val="100000"/>
              </a:lnSpc>
              <a:buFont typeface="Arial" panose="020B0604020202020204" pitchFamily="34" charset="0"/>
              <a:buChar char="•"/>
            </a:pPr>
            <a:r>
              <a:rPr lang="en-US" sz="1600" dirty="0">
                <a:solidFill>
                  <a:srgbClr val="FFFFFF"/>
                </a:solidFill>
              </a:rPr>
              <a:t>References</a:t>
            </a:r>
            <a:endParaRPr lang="en-US" sz="800" dirty="0">
              <a:solidFill>
                <a:srgbClr val="FFFFFF"/>
              </a:solidFill>
            </a:endParaRPr>
          </a:p>
        </p:txBody>
      </p:sp>
      <p:pic>
        <p:nvPicPr>
          <p:cNvPr id="12" name="Picture Placeholder 11">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2"/>
          <a:srcRect l="31047" r="2203"/>
          <a:stretch/>
        </p:blipFill>
        <p:spPr>
          <a:xfrm>
            <a:off x="5587746" y="1596771"/>
            <a:ext cx="3448558" cy="3448558"/>
          </a:xfrm>
          <a:custGeom>
            <a:avLst/>
            <a:gdLst/>
            <a:ahLst/>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p:spPr>
      </p:pic>
      <p:pic>
        <p:nvPicPr>
          <p:cNvPr id="10" name="Picture Placeholder 9">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a:srcRect t="413" r="-3" b="31335"/>
          <a:stretch/>
        </p:blipFill>
        <p:spPr>
          <a:xfrm>
            <a:off x="8918575" y="596392"/>
            <a:ext cx="2263776" cy="2263776"/>
          </a:xfrm>
          <a:custGeom>
            <a:avLst/>
            <a:gdLst/>
            <a:ahLst/>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p:spPr>
      </p:pic>
      <p:grpSp>
        <p:nvGrpSpPr>
          <p:cNvPr id="30" name="Group 29">
            <a:extLst>
              <a:ext uri="{FF2B5EF4-FFF2-40B4-BE49-F238E27FC236}">
                <a16:creationId xmlns:a16="http://schemas.microsoft.com/office/drawing/2014/main" id="{73FD8943-49CD-489F-AF30-D186003CB0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02297" y="5691007"/>
            <a:ext cx="667802" cy="631474"/>
            <a:chOff x="3409557" y="4940429"/>
            <a:chExt cx="667802" cy="631474"/>
          </a:xfrm>
        </p:grpSpPr>
        <p:sp>
          <p:nvSpPr>
            <p:cNvPr id="17" name="Freeform: Shape 16">
              <a:extLst>
                <a:ext uri="{FF2B5EF4-FFF2-40B4-BE49-F238E27FC236}">
                  <a16:creationId xmlns:a16="http://schemas.microsoft.com/office/drawing/2014/main" id="{7D1AA9E7-DA6E-4B0E-AFF8-ACA4D7D793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 name="Oval 17">
              <a:extLst>
                <a:ext uri="{FF2B5EF4-FFF2-40B4-BE49-F238E27FC236}">
                  <a16:creationId xmlns:a16="http://schemas.microsoft.com/office/drawing/2014/main" id="{FDA334A1-5994-4CBD-AF0E-366DEF3A6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pic>
        <p:nvPicPr>
          <p:cNvPr id="8" name="Picture Placeholder 7" descr="Person eating sushi with chopsticks">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4"/>
          <a:srcRect l="8989" r="24511" b="1"/>
          <a:stretch/>
        </p:blipFill>
        <p:spPr>
          <a:xfrm>
            <a:off x="9091612" y="3324733"/>
            <a:ext cx="2936876" cy="2936876"/>
          </a:xfrm>
          <a:custGeom>
            <a:avLst/>
            <a:gdLst/>
            <a:ahLst/>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r>
              <a:rPr lang="en-US" dirty="0">
                <a:solidFill>
                  <a:srgbClr val="FFFFFF">
                    <a:alpha val="80000"/>
                  </a:srgbClr>
                </a:solidFill>
              </a:rPr>
              <a:t>Saturday, June 22, 2024</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a:t>
            </a:fld>
            <a:endParaRPr lang="en-US">
              <a:solidFill>
                <a:schemeClr val="tx1">
                  <a:alpha val="80000"/>
                </a:schemeClr>
              </a:solidFill>
            </a:endParaRPr>
          </a:p>
        </p:txBody>
      </p:sp>
    </p:spTree>
    <p:extLst>
      <p:ext uri="{BB962C8B-B14F-4D97-AF65-F5344CB8AC3E}">
        <p14:creationId xmlns:p14="http://schemas.microsoft.com/office/powerpoint/2010/main" val="231323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additive="base">
                                        <p:cTn id="26"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7"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 calcmode="lin" valueType="num">
                                      <p:cBhvr additive="base">
                                        <p:cTn id="32"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 calcmode="lin" valueType="num">
                                      <p:cBhvr additive="base">
                                        <p:cTn id="44"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3">
                                            <p:txEl>
                                              <p:pRg st="6" end="6"/>
                                            </p:txEl>
                                          </p:spTgt>
                                        </p:tgtEl>
                                        <p:attrNameLst>
                                          <p:attrName>style.visibility</p:attrName>
                                        </p:attrNameLst>
                                      </p:cBhvr>
                                      <p:to>
                                        <p:strVal val="visible"/>
                                      </p:to>
                                    </p:set>
                                    <p:anim calcmode="lin" valueType="num">
                                      <p:cBhvr additive="base">
                                        <p:cTn id="50"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51"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 calcmode="lin" valueType="num">
                                      <p:cBhvr additive="base">
                                        <p:cTn id="56"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fill="hold" nodeType="click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anim calcmode="lin" valueType="num">
                                      <p:cBhvr additive="base">
                                        <p:cTn id="62"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8" fill="hold" nodeType="click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 calcmode="lin" valueType="num">
                                      <p:cBhvr additive="base">
                                        <p:cTn id="68"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8" fill="hold" nodeType="clickEffect">
                                  <p:stCondLst>
                                    <p:cond delay="0"/>
                                  </p:stCondLst>
                                  <p:childTnLst>
                                    <p:set>
                                      <p:cBhvr>
                                        <p:cTn id="73" dur="1" fill="hold">
                                          <p:stCondLst>
                                            <p:cond delay="0"/>
                                          </p:stCondLst>
                                        </p:cTn>
                                        <p:tgtEl>
                                          <p:spTgt spid="3">
                                            <p:txEl>
                                              <p:pRg st="10" end="10"/>
                                            </p:txEl>
                                          </p:spTgt>
                                        </p:tgtEl>
                                        <p:attrNameLst>
                                          <p:attrName>style.visibility</p:attrName>
                                        </p:attrNameLst>
                                      </p:cBhvr>
                                      <p:to>
                                        <p:strVal val="visible"/>
                                      </p:to>
                                    </p:set>
                                    <p:anim calcmode="lin" valueType="num">
                                      <p:cBhvr additive="base">
                                        <p:cTn id="74"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75"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8" fill="hold" nodeType="clickEffect">
                                  <p:stCondLst>
                                    <p:cond delay="0"/>
                                  </p:stCondLst>
                                  <p:childTnLst>
                                    <p:set>
                                      <p:cBhvr>
                                        <p:cTn id="79" dur="1" fill="hold">
                                          <p:stCondLst>
                                            <p:cond delay="0"/>
                                          </p:stCondLst>
                                        </p:cTn>
                                        <p:tgtEl>
                                          <p:spTgt spid="3">
                                            <p:txEl>
                                              <p:pRg st="11" end="11"/>
                                            </p:txEl>
                                          </p:spTgt>
                                        </p:tgtEl>
                                        <p:attrNameLst>
                                          <p:attrName>style.visibility</p:attrName>
                                        </p:attrNameLst>
                                      </p:cBhvr>
                                      <p:to>
                                        <p:strVal val="visible"/>
                                      </p:to>
                                    </p:set>
                                    <p:anim calcmode="lin" valueType="num">
                                      <p:cBhvr additive="base">
                                        <p:cTn id="80" dur="500" fill="hold"/>
                                        <p:tgtEl>
                                          <p:spTgt spid="3">
                                            <p:txEl>
                                              <p:pRg st="11" end="11"/>
                                            </p:txEl>
                                          </p:spTgt>
                                        </p:tgtEl>
                                        <p:attrNameLst>
                                          <p:attrName>ppt_x</p:attrName>
                                        </p:attrNameLst>
                                      </p:cBhvr>
                                      <p:tavLst>
                                        <p:tav tm="0">
                                          <p:val>
                                            <p:strVal val="0-#ppt_w/2"/>
                                          </p:val>
                                        </p:tav>
                                        <p:tav tm="100000">
                                          <p:val>
                                            <p:strVal val="#ppt_x"/>
                                          </p:val>
                                        </p:tav>
                                      </p:tavLst>
                                    </p:anim>
                                    <p:anim calcmode="lin" valueType="num">
                                      <p:cBhvr additive="base">
                                        <p:cTn id="81" dur="500" fill="hold"/>
                                        <p:tgtEl>
                                          <p:spTgt spid="3">
                                            <p:txEl>
                                              <p:pRg st="11" end="11"/>
                                            </p:txEl>
                                          </p:spTgt>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8" fill="hold" nodeType="clickEffect">
                                  <p:stCondLst>
                                    <p:cond delay="0"/>
                                  </p:stCondLst>
                                  <p:childTnLst>
                                    <p:set>
                                      <p:cBhvr>
                                        <p:cTn id="85" dur="1" fill="hold">
                                          <p:stCondLst>
                                            <p:cond delay="0"/>
                                          </p:stCondLst>
                                        </p:cTn>
                                        <p:tgtEl>
                                          <p:spTgt spid="3">
                                            <p:txEl>
                                              <p:pRg st="12" end="12"/>
                                            </p:txEl>
                                          </p:spTgt>
                                        </p:tgtEl>
                                        <p:attrNameLst>
                                          <p:attrName>style.visibility</p:attrName>
                                        </p:attrNameLst>
                                      </p:cBhvr>
                                      <p:to>
                                        <p:strVal val="visible"/>
                                      </p:to>
                                    </p:set>
                                    <p:anim calcmode="lin" valueType="num">
                                      <p:cBhvr additive="base">
                                        <p:cTn id="86"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3">
                                            <p:txEl>
                                              <p:pRg st="12" end="1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C966B-9B3A-95B2-5E6F-094012D2A113}"/>
              </a:ext>
            </a:extLst>
          </p:cNvPr>
          <p:cNvSpPr>
            <a:spLocks noGrp="1"/>
          </p:cNvSpPr>
          <p:nvPr>
            <p:ph type="title"/>
          </p:nvPr>
        </p:nvSpPr>
        <p:spPr>
          <a:xfrm>
            <a:off x="550862" y="549275"/>
            <a:ext cx="11091600" cy="951534"/>
          </a:xfrm>
        </p:spPr>
        <p:txBody>
          <a:bodyPr/>
          <a:lstStyle/>
          <a:p>
            <a:r>
              <a:rPr lang="en-US" b="1" u="sng" dirty="0">
                <a:latin typeface="+mn-lt"/>
              </a:rPr>
              <a:t>Testing and maintenance:</a:t>
            </a:r>
          </a:p>
        </p:txBody>
      </p:sp>
      <p:sp>
        <p:nvSpPr>
          <p:cNvPr id="3" name="Content Placeholder 2">
            <a:extLst>
              <a:ext uri="{FF2B5EF4-FFF2-40B4-BE49-F238E27FC236}">
                <a16:creationId xmlns:a16="http://schemas.microsoft.com/office/drawing/2014/main" id="{F3556C95-7326-CD5D-6DFB-760BF5A13FB5}"/>
              </a:ext>
            </a:extLst>
          </p:cNvPr>
          <p:cNvSpPr>
            <a:spLocks noGrp="1"/>
          </p:cNvSpPr>
          <p:nvPr>
            <p:ph idx="1"/>
          </p:nvPr>
        </p:nvSpPr>
        <p:spPr>
          <a:xfrm>
            <a:off x="550863" y="1321904"/>
            <a:ext cx="11090274" cy="5098773"/>
          </a:xfrm>
        </p:spPr>
        <p:txBody>
          <a:bodyPr/>
          <a:lstStyle/>
          <a:p>
            <a:r>
              <a:rPr lang="en-US" sz="2400" dirty="0"/>
              <a:t>Our project went successfully through multiple testing procedures to assure the quality and reliability:</a:t>
            </a:r>
          </a:p>
          <a:p>
            <a:r>
              <a:rPr lang="en-US" sz="2400" dirty="0"/>
              <a:t>Unit testing: each component of the project was carefully tested in isolation </a:t>
            </a:r>
            <a:r>
              <a:rPr lang="en-US" sz="2400" dirty="0" err="1"/>
              <a:t>throught</a:t>
            </a:r>
            <a:r>
              <a:rPr lang="en-US" sz="2400" dirty="0"/>
              <a:t> the production of the project to ensure functionality and performance.</a:t>
            </a:r>
          </a:p>
          <a:p>
            <a:r>
              <a:rPr lang="en-US" sz="2400" dirty="0"/>
              <a:t>integration testing: after we finished the unit tests for each component we conducted tests to evaluate the interactions between various component after integration together</a:t>
            </a:r>
          </a:p>
          <a:p>
            <a:r>
              <a:rPr lang="en-US" sz="2400" dirty="0"/>
              <a:t>system testing: Finally, after finishing all the tests before and finishing the project we carried out multiple system tests to assess the overall system's performance over multiple tasks from the client's processes and </a:t>
            </a:r>
            <a:r>
              <a:rPr lang="en-US" sz="2400" dirty="0" err="1"/>
              <a:t>prespective</a:t>
            </a:r>
            <a:r>
              <a:rPr lang="en-US" sz="2400" dirty="0"/>
              <a:t>.</a:t>
            </a:r>
          </a:p>
        </p:txBody>
      </p:sp>
      <p:sp>
        <p:nvSpPr>
          <p:cNvPr id="4" name="Date Placeholder 3">
            <a:extLst>
              <a:ext uri="{FF2B5EF4-FFF2-40B4-BE49-F238E27FC236}">
                <a16:creationId xmlns:a16="http://schemas.microsoft.com/office/drawing/2014/main" id="{B753B298-0E0A-3A93-58F6-B0C9140878D5}"/>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CCE06B3A-FC99-AC9B-64BD-E228699E4F9A}"/>
              </a:ext>
            </a:extLst>
          </p:cNvPr>
          <p:cNvSpPr>
            <a:spLocks noGrp="1"/>
          </p:cNvSpPr>
          <p:nvPr>
            <p:ph type="sldNum" sz="quarter" idx="12"/>
          </p:nvPr>
        </p:nvSpPr>
        <p:spPr/>
        <p:txBody>
          <a:bodyPr/>
          <a:lstStyle/>
          <a:p>
            <a:fld id="{DBA1B0FB-D917-4C8C-928F-313BD683BF39}" type="slidenum">
              <a:rPr lang="en-US" smtClean="0"/>
              <a:t>40</a:t>
            </a:fld>
            <a:endParaRPr lang="en-US"/>
          </a:p>
        </p:txBody>
      </p:sp>
    </p:spTree>
    <p:extLst>
      <p:ext uri="{BB962C8B-B14F-4D97-AF65-F5344CB8AC3E}">
        <p14:creationId xmlns:p14="http://schemas.microsoft.com/office/powerpoint/2010/main" val="215229686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3" name="Group 2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24" name="Freeform: Shape 23">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Oval 25">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29" name="Rectangle 2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8A00A08-E4E6-4184-B484-E0E034072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171" y="13882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3" name="Group 32">
            <a:extLst>
              <a:ext uri="{FF2B5EF4-FFF2-40B4-BE49-F238E27FC236}">
                <a16:creationId xmlns:a16="http://schemas.microsoft.com/office/drawing/2014/main" id="{0780E404-3121-4F33-AF2D-65F659A97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7675" y="288981"/>
            <a:ext cx="1262947" cy="1335600"/>
            <a:chOff x="2678417" y="2427951"/>
            <a:chExt cx="1262947" cy="1335600"/>
          </a:xfrm>
        </p:grpSpPr>
        <p:sp>
          <p:nvSpPr>
            <p:cNvPr id="34" name="Freeform: Shape 33">
              <a:extLst>
                <a:ext uri="{FF2B5EF4-FFF2-40B4-BE49-F238E27FC236}">
                  <a16:creationId xmlns:a16="http://schemas.microsoft.com/office/drawing/2014/main" id="{2339341D-8322-49F1-91DA-6D115CCAE7A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5" name="Oval 34">
              <a:extLst>
                <a:ext uri="{FF2B5EF4-FFF2-40B4-BE49-F238E27FC236}">
                  <a16:creationId xmlns:a16="http://schemas.microsoft.com/office/drawing/2014/main" id="{7EB9DB0E-3B0E-411A-9274-448D565CA4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D95C361-F5D2-559E-591E-5D48638010F3}"/>
              </a:ext>
            </a:extLst>
          </p:cNvPr>
          <p:cNvSpPr>
            <a:spLocks noGrp="1"/>
          </p:cNvSpPr>
          <p:nvPr>
            <p:ph type="title"/>
          </p:nvPr>
        </p:nvSpPr>
        <p:spPr>
          <a:xfrm>
            <a:off x="550864" y="549275"/>
            <a:ext cx="3565524" cy="3034657"/>
          </a:xfrm>
        </p:spPr>
        <p:txBody>
          <a:bodyPr vert="horz" wrap="square" lIns="0" tIns="0" rIns="0" bIns="0" rtlCol="0" anchor="b" anchorCtr="0">
            <a:normAutofit/>
          </a:bodyPr>
          <a:lstStyle/>
          <a:p>
            <a:pPr>
              <a:lnSpc>
                <a:spcPct val="100000"/>
              </a:lnSpc>
            </a:pPr>
            <a:r>
              <a:rPr lang="en-US" b="1" dirty="0"/>
              <a:t>Demo</a:t>
            </a:r>
          </a:p>
        </p:txBody>
      </p:sp>
      <p:grpSp>
        <p:nvGrpSpPr>
          <p:cNvPr id="37" name="Group 36">
            <a:extLst>
              <a:ext uri="{FF2B5EF4-FFF2-40B4-BE49-F238E27FC236}">
                <a16:creationId xmlns:a16="http://schemas.microsoft.com/office/drawing/2014/main" id="{4B158E9A-DBF4-4AA7-B6B7-8C8EB2FBDD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25249" y="5435090"/>
            <a:ext cx="762805" cy="734873"/>
            <a:chOff x="7950336" y="1300590"/>
            <a:chExt cx="762805" cy="734873"/>
          </a:xfrm>
        </p:grpSpPr>
        <p:sp>
          <p:nvSpPr>
            <p:cNvPr id="38" name="Freeform 5">
              <a:extLst>
                <a:ext uri="{FF2B5EF4-FFF2-40B4-BE49-F238E27FC236}">
                  <a16:creationId xmlns:a16="http://schemas.microsoft.com/office/drawing/2014/main" id="{6150ACFD-AEC6-42A3-A5A7-E7AD6B13E0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20298" y="1428832"/>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0" scaled="0"/>
              <a:tileRect/>
            </a:gradFill>
            <a:ln>
              <a:noFill/>
            </a:ln>
            <a:effectLst>
              <a:innerShdw blurRad="254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Freeform 6">
              <a:extLst>
                <a:ext uri="{FF2B5EF4-FFF2-40B4-BE49-F238E27FC236}">
                  <a16:creationId xmlns:a16="http://schemas.microsoft.com/office/drawing/2014/main" id="{DB4D1217-FEB1-4D2A-80F4-C227B66D72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066503" y="1339815"/>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60000"/>
                  </a:schemeClr>
                </a:gs>
                <a:gs pos="100000">
                  <a:schemeClr val="accent1">
                    <a:lumMod val="60000"/>
                    <a:lumOff val="40000"/>
                  </a:schemeClr>
                </a:gs>
              </a:gsLst>
              <a:lin ang="180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Freeform 8">
              <a:extLst>
                <a:ext uri="{FF2B5EF4-FFF2-40B4-BE49-F238E27FC236}">
                  <a16:creationId xmlns:a16="http://schemas.microsoft.com/office/drawing/2014/main" id="{0BCA7138-22BA-4785-8B3D-9D45213E8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3600000">
              <a:off x="8217173" y="1608753"/>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60000"/>
                  </a:schemeClr>
                </a:gs>
                <a:gs pos="100000">
                  <a:schemeClr val="accent1">
                    <a:lumMod val="60000"/>
                    <a:lumOff val="40000"/>
                    <a:alpha val="60000"/>
                  </a:schemeClr>
                </a:gs>
              </a:gsLst>
              <a:lin ang="18000000" scaled="0"/>
              <a:tileRect/>
            </a:gradFill>
            <a:ln>
              <a:noFill/>
            </a:ln>
            <a:effectLst>
              <a:innerShdw blurRad="508000">
                <a:schemeClr val="bg2"/>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2" name="WhatsApp Video 2024-06-21 at 00.15.46_bdff3a28">
            <a:hlinkClick r:id="" action="ppaction://media"/>
            <a:extLst>
              <a:ext uri="{FF2B5EF4-FFF2-40B4-BE49-F238E27FC236}">
                <a16:creationId xmlns:a16="http://schemas.microsoft.com/office/drawing/2014/main" id="{014E9D77-5F1F-0433-351C-D04616154763}"/>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4"/>
          <a:stretch>
            <a:fillRect/>
          </a:stretch>
        </p:blipFill>
        <p:spPr>
          <a:xfrm>
            <a:off x="2735192" y="574579"/>
            <a:ext cx="8905948" cy="5435920"/>
          </a:xfrm>
          <a:custGeom>
            <a:avLst/>
            <a:gdLst/>
            <a:ahLst/>
            <a:cxnLst/>
            <a:rect l="l" t="t" r="r" b="b"/>
            <a:pathLst>
              <a:path w="7345363" h="5761037">
                <a:moveTo>
                  <a:pt x="0" y="0"/>
                </a:moveTo>
                <a:lnTo>
                  <a:pt x="7345363" y="0"/>
                </a:lnTo>
                <a:lnTo>
                  <a:pt x="7345363" y="5761037"/>
                </a:lnTo>
                <a:lnTo>
                  <a:pt x="0" y="5761037"/>
                </a:lnTo>
                <a:close/>
              </a:path>
            </a:pathLst>
          </a:custGeom>
        </p:spPr>
      </p:pic>
      <p:sp>
        <p:nvSpPr>
          <p:cNvPr id="7" name="Date Placeholder 6">
            <a:extLst>
              <a:ext uri="{FF2B5EF4-FFF2-40B4-BE49-F238E27FC236}">
                <a16:creationId xmlns:a16="http://schemas.microsoft.com/office/drawing/2014/main" id="{FA5DF122-4980-E301-F291-220B4D8BF2AE}"/>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r>
              <a:rPr lang="en-US" dirty="0">
                <a:solidFill>
                  <a:srgbClr val="FFFFFF">
                    <a:alpha val="80000"/>
                  </a:srgbClr>
                </a:solidFill>
              </a:rPr>
              <a:t>Saturday, June 22, 2024</a:t>
            </a:r>
          </a:p>
        </p:txBody>
      </p:sp>
      <p:sp>
        <p:nvSpPr>
          <p:cNvPr id="9" name="Slide Number Placeholder 8">
            <a:extLst>
              <a:ext uri="{FF2B5EF4-FFF2-40B4-BE49-F238E27FC236}">
                <a16:creationId xmlns:a16="http://schemas.microsoft.com/office/drawing/2014/main" id="{1122671D-DDC3-1961-5722-96BC1725D0DF}"/>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41</a:t>
            </a:fld>
            <a:endParaRPr lang="en-US">
              <a:solidFill>
                <a:schemeClr val="tx1">
                  <a:alpha val="80000"/>
                </a:schemeClr>
              </a:solidFill>
            </a:endParaRPr>
          </a:p>
        </p:txBody>
      </p:sp>
    </p:spTree>
    <p:extLst>
      <p:ext uri="{BB962C8B-B14F-4D97-AF65-F5344CB8AC3E}">
        <p14:creationId xmlns:p14="http://schemas.microsoft.com/office/powerpoint/2010/main" val="156192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633"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latin typeface="Times New Roman" panose="02020603050405020304" pitchFamily="18" charset="0"/>
                <a:cs typeface="Times New Roman" panose="02020603050405020304" pitchFamily="18" charset="0"/>
              </a:rPr>
              <a:t>Conclusion</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287915"/>
            <a:ext cx="6541662" cy="2029757"/>
          </a:xfrm>
        </p:spPr>
        <p:txBody>
          <a:bodyPr>
            <a:normAutofit fontScale="77500" lnSpcReduction="20000"/>
          </a:bodyPr>
          <a:lstStyle/>
          <a:p>
            <a:r>
              <a:rPr lang="en-US" dirty="0"/>
              <a:t>In conclusion, the last semester we focused on developing an optimal model for image detection, achieving a notable overall accuracy of 82% across all classes in our validation training. We also designed a mockup to enhance the front-end interface, aimed at improving user experience. Throughout the semester, we continuously refined our model, and we are pleased to report that our current accuracy is now within the range of 90%-91%. Moving forward, we plan to further improve our model by incorporating more datasets and making additional refinements. Our ongoing efforts are geared towards creating a highly accurate and user-friendly image detection system.</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42</a:t>
            </a:fld>
            <a:endParaRPr lang="en-US"/>
          </a:p>
        </p:txBody>
      </p:sp>
    </p:spTree>
    <p:extLst>
      <p:ext uri="{BB962C8B-B14F-4D97-AF65-F5344CB8AC3E}">
        <p14:creationId xmlns:p14="http://schemas.microsoft.com/office/powerpoint/2010/main" val="3521561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0B7752B-728D-4CA3-8923-C4F7F7702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40D26565-7344-C851-66CB-978AC76B7E43}"/>
              </a:ext>
            </a:extLst>
          </p:cNvPr>
          <p:cNvSpPr>
            <a:spLocks noGrp="1"/>
          </p:cNvSpPr>
          <p:nvPr>
            <p:ph type="title"/>
          </p:nvPr>
        </p:nvSpPr>
        <p:spPr>
          <a:xfrm>
            <a:off x="550863" y="549275"/>
            <a:ext cx="3565525" cy="5543549"/>
          </a:xfrm>
        </p:spPr>
        <p:txBody>
          <a:bodyPr wrap="square" anchor="ctr">
            <a:normAutofit/>
          </a:bodyPr>
          <a:lstStyle/>
          <a:p>
            <a:r>
              <a:rPr lang="en-US" dirty="0"/>
              <a:t>Future Work</a:t>
            </a:r>
          </a:p>
        </p:txBody>
      </p:sp>
      <p:sp>
        <p:nvSpPr>
          <p:cNvPr id="20" name="Rectangle 19">
            <a:extLst>
              <a:ext uri="{FF2B5EF4-FFF2-40B4-BE49-F238E27FC236}">
                <a16:creationId xmlns:a16="http://schemas.microsoft.com/office/drawing/2014/main" id="{429899A3-416E-4DB5-846D-023526052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9" y="0"/>
            <a:ext cx="7641102" cy="6858000"/>
          </a:xfrm>
          <a:prstGeom prst="rect">
            <a:avLst/>
          </a:prstGeom>
          <a:solidFill>
            <a:schemeClr val="bg2">
              <a:lumMod val="10000"/>
              <a:lumOff val="9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1B10A9CE-3E19-2128-4F37-FFAE8201645F}"/>
              </a:ext>
            </a:extLst>
          </p:cNvPr>
          <p:cNvSpPr>
            <a:spLocks noGrp="1"/>
          </p:cNvSpPr>
          <p:nvPr>
            <p:ph type="dt" sz="half" idx="10"/>
          </p:nvPr>
        </p:nvSpPr>
        <p:spPr>
          <a:xfrm>
            <a:off x="550863" y="6507212"/>
            <a:ext cx="2628900" cy="153888"/>
          </a:xfrm>
        </p:spPr>
        <p:txBody>
          <a:bodyPr>
            <a:normAutofit/>
          </a:bodyPr>
          <a:lstStyle/>
          <a:p>
            <a:r>
              <a:rPr lang="en-US" dirty="0">
                <a:solidFill>
                  <a:srgbClr val="FFFFFF">
                    <a:alpha val="80000"/>
                  </a:srgbClr>
                </a:solidFill>
              </a:rPr>
              <a:t>Saturday, June 22, 2024</a:t>
            </a:r>
          </a:p>
        </p:txBody>
      </p:sp>
      <p:sp>
        <p:nvSpPr>
          <p:cNvPr id="7" name="Slide Number Placeholder 6">
            <a:extLst>
              <a:ext uri="{FF2B5EF4-FFF2-40B4-BE49-F238E27FC236}">
                <a16:creationId xmlns:a16="http://schemas.microsoft.com/office/drawing/2014/main" id="{11DC36C4-D521-D2A6-DDF0-87A013CBC311}"/>
              </a:ext>
            </a:extLst>
          </p:cNvPr>
          <p:cNvSpPr>
            <a:spLocks noGrp="1"/>
          </p:cNvSpPr>
          <p:nvPr>
            <p:ph type="sldNum" sz="quarter" idx="12"/>
          </p:nvPr>
        </p:nvSpPr>
        <p:spPr>
          <a:xfrm>
            <a:off x="9948863" y="6507212"/>
            <a:ext cx="1692274" cy="153888"/>
          </a:xfrm>
        </p:spPr>
        <p:txBody>
          <a:bodyPr>
            <a:normAutofit/>
          </a:bodyPr>
          <a:lstStyle/>
          <a:p>
            <a:pPr>
              <a:spcAft>
                <a:spcPts val="600"/>
              </a:spcAft>
            </a:pPr>
            <a:fld id="{DBA1B0FB-D917-4C8C-928F-313BD683BF39}" type="slidenum">
              <a:rPr lang="en-US" smtClean="0"/>
              <a:pPr>
                <a:spcAft>
                  <a:spcPts val="600"/>
                </a:spcAft>
              </a:pPr>
              <a:t>43</a:t>
            </a:fld>
            <a:endParaRPr lang="en-US"/>
          </a:p>
        </p:txBody>
      </p:sp>
      <p:graphicFrame>
        <p:nvGraphicFramePr>
          <p:cNvPr id="21" name="Content Placeholder 8">
            <a:extLst>
              <a:ext uri="{FF2B5EF4-FFF2-40B4-BE49-F238E27FC236}">
                <a16:creationId xmlns:a16="http://schemas.microsoft.com/office/drawing/2014/main" id="{AD53D064-9592-58A4-D504-F259CB55DCD3}"/>
              </a:ext>
            </a:extLst>
          </p:cNvPr>
          <p:cNvGraphicFramePr>
            <a:graphicFrameLocks noGrp="1"/>
          </p:cNvGraphicFramePr>
          <p:nvPr>
            <p:ph idx="1"/>
            <p:extLst>
              <p:ext uri="{D42A27DB-BD31-4B8C-83A1-F6EECF244321}">
                <p14:modId xmlns:p14="http://schemas.microsoft.com/office/powerpoint/2010/main" val="646300425"/>
              </p:ext>
            </p:extLst>
          </p:nvPr>
        </p:nvGraphicFramePr>
        <p:xfrm>
          <a:off x="4687128" y="1034473"/>
          <a:ext cx="6905913" cy="4319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3CBEBF1D-466C-0FD9-05E9-54FF8CDA3409}"/>
              </a:ext>
            </a:extLst>
          </p:cNvPr>
          <p:cNvSpPr txBox="1"/>
          <p:nvPr/>
        </p:nvSpPr>
        <p:spPr>
          <a:xfrm>
            <a:off x="4667250" y="3194294"/>
            <a:ext cx="6373813" cy="584775"/>
          </a:xfrm>
          <a:prstGeom prst="rect">
            <a:avLst/>
          </a:prstGeom>
          <a:noFill/>
        </p:spPr>
        <p:txBody>
          <a:bodyPr wrap="square" rtlCol="0">
            <a:spAutoFit/>
          </a:bodyPr>
          <a:lstStyle/>
          <a:p>
            <a:r>
              <a:rPr lang="en-US" sz="1400" b="0" i="0" dirty="0">
                <a:effectLst/>
                <a:latin typeface="gg sans"/>
              </a:rPr>
              <a:t> </a:t>
            </a:r>
            <a:r>
              <a:rPr lang="en-US" sz="1600" b="0" i="0" dirty="0">
                <a:effectLst/>
                <a:latin typeface="gg sans"/>
              </a:rPr>
              <a:t>Gamification: Introduce badges, challenges, and rewards to motivate users to achieve their health goals.</a:t>
            </a:r>
            <a:endParaRPr lang="en-US" sz="1600" dirty="0"/>
          </a:p>
        </p:txBody>
      </p:sp>
    </p:spTree>
    <p:extLst>
      <p:ext uri="{BB962C8B-B14F-4D97-AF65-F5344CB8AC3E}">
        <p14:creationId xmlns:p14="http://schemas.microsoft.com/office/powerpoint/2010/main" val="3789516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Graphic spid="21"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D361AEA-85F3-9A13-A99B-131B8AF906C9}"/>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77882F0C-54EC-98F0-A0DB-7D4A05AF3840}"/>
              </a:ext>
            </a:extLst>
          </p:cNvPr>
          <p:cNvSpPr>
            <a:spLocks noGrp="1"/>
          </p:cNvSpPr>
          <p:nvPr>
            <p:ph type="sldNum" sz="quarter" idx="12"/>
          </p:nvPr>
        </p:nvSpPr>
        <p:spPr/>
        <p:txBody>
          <a:bodyPr/>
          <a:lstStyle/>
          <a:p>
            <a:fld id="{DBA1B0FB-D917-4C8C-928F-313BD683BF39}" type="slidenum">
              <a:rPr lang="en-US" smtClean="0"/>
              <a:t>44</a:t>
            </a:fld>
            <a:endParaRPr lang="en-US"/>
          </a:p>
        </p:txBody>
      </p:sp>
      <p:sp>
        <p:nvSpPr>
          <p:cNvPr id="2" name="Title 1">
            <a:extLst>
              <a:ext uri="{FF2B5EF4-FFF2-40B4-BE49-F238E27FC236}">
                <a16:creationId xmlns:a16="http://schemas.microsoft.com/office/drawing/2014/main" id="{E18A3877-1B65-892A-2B57-3B73F05CD8A7}"/>
              </a:ext>
            </a:extLst>
          </p:cNvPr>
          <p:cNvSpPr>
            <a:spLocks noGrp="1"/>
          </p:cNvSpPr>
          <p:nvPr>
            <p:ph type="title" idx="4294967295"/>
          </p:nvPr>
        </p:nvSpPr>
        <p:spPr>
          <a:xfrm>
            <a:off x="1100138" y="549275"/>
            <a:ext cx="11091862" cy="1331913"/>
          </a:xfrm>
        </p:spPr>
        <p:txBody>
          <a:bodyPr/>
          <a:lstStyle/>
          <a:p>
            <a:r>
              <a:rPr lang="en-US" dirty="0"/>
              <a:t>References</a:t>
            </a:r>
          </a:p>
        </p:txBody>
      </p:sp>
      <p:sp>
        <p:nvSpPr>
          <p:cNvPr id="5" name="TextBox 4">
            <a:extLst>
              <a:ext uri="{FF2B5EF4-FFF2-40B4-BE49-F238E27FC236}">
                <a16:creationId xmlns:a16="http://schemas.microsoft.com/office/drawing/2014/main" id="{97E42B48-C048-5F06-2EE2-13F1BBB57EE6}"/>
              </a:ext>
            </a:extLst>
          </p:cNvPr>
          <p:cNvSpPr txBox="1"/>
          <p:nvPr/>
        </p:nvSpPr>
        <p:spPr>
          <a:xfrm>
            <a:off x="1100138" y="1560493"/>
            <a:ext cx="9077325" cy="3693319"/>
          </a:xfrm>
          <a:prstGeom prst="rect">
            <a:avLst/>
          </a:prstGeom>
          <a:noFill/>
        </p:spPr>
        <p:txBody>
          <a:bodyPr wrap="square" rtlCol="0">
            <a:spAutoFit/>
          </a:bodyPr>
          <a:lstStyle/>
          <a:p>
            <a:pPr marL="285750" indent="-285750">
              <a:buFont typeface="Arial" panose="020B0604020202020204" pitchFamily="34" charset="0"/>
              <a:buChar char="•"/>
            </a:pPr>
            <a:r>
              <a:rPr lang="en-US" dirty="0" err="1">
                <a:hlinkClick r:id="rId2"/>
              </a:rPr>
              <a:t>Ultralytics</a:t>
            </a:r>
            <a:r>
              <a:rPr lang="en-US" dirty="0">
                <a:hlinkClick r:id="rId2"/>
              </a:rPr>
              <a:t> YoloV5 Documentation</a:t>
            </a:r>
            <a:endParaRPr lang="en-US" dirty="0"/>
          </a:p>
          <a:p>
            <a:endParaRPr lang="en-US" dirty="0"/>
          </a:p>
          <a:p>
            <a:pPr marL="285750" indent="-285750">
              <a:buFont typeface="Arial" panose="020B0604020202020204" pitchFamily="34" charset="0"/>
              <a:buChar char="•"/>
            </a:pPr>
            <a:r>
              <a:rPr lang="en-US" dirty="0" err="1"/>
              <a:t>RoboFlow</a:t>
            </a:r>
            <a:r>
              <a:rPr lang="en-US" dirty="0"/>
              <a:t> Datasets:</a:t>
            </a:r>
          </a:p>
          <a:p>
            <a:pPr marL="800100" lvl="1" indent="-342900">
              <a:buFont typeface="+mj-lt"/>
              <a:buAutoNum type="arabicPeriod"/>
            </a:pPr>
            <a:r>
              <a:rPr lang="en-US" dirty="0">
                <a:hlinkClick r:id="rId3"/>
              </a:rPr>
              <a:t>Vegetables for image vision</a:t>
            </a:r>
            <a:endParaRPr lang="ar-SA" dirty="0"/>
          </a:p>
          <a:p>
            <a:pPr marL="800100" lvl="1" indent="-342900">
              <a:buFont typeface="+mj-lt"/>
              <a:buAutoNum type="arabicPeriod"/>
            </a:pPr>
            <a:r>
              <a:rPr lang="en-US" dirty="0">
                <a:hlinkClick r:id="rId4"/>
              </a:rPr>
              <a:t>Food Ingredients Recognition</a:t>
            </a:r>
            <a:endParaRPr lang="ar-SA" dirty="0"/>
          </a:p>
          <a:p>
            <a:pPr marL="800100" lvl="1" indent="-342900">
              <a:buFont typeface="+mj-lt"/>
              <a:buAutoNum type="arabicPeriod"/>
            </a:pPr>
            <a:r>
              <a:rPr lang="en-US" sz="1800" dirty="0">
                <a:hlinkClick r:id="rId5"/>
              </a:rPr>
              <a:t>Computer vision project:</a:t>
            </a:r>
            <a:endParaRPr lang="ar-SA" sz="1800" dirty="0"/>
          </a:p>
          <a:p>
            <a:pPr marL="800100" lvl="1" indent="-342900">
              <a:buFont typeface="+mj-lt"/>
              <a:buAutoNum type="arabicPeriod"/>
            </a:pPr>
            <a:endParaRPr lang="en-US" sz="1800" dirty="0"/>
          </a:p>
          <a:p>
            <a:pPr marL="800100" lvl="1" indent="-342900">
              <a:buFont typeface="+mj-lt"/>
              <a:buAutoNum type="arabicPeriod"/>
            </a:pPr>
            <a:endParaRPr lang="ar-SA" dirty="0"/>
          </a:p>
          <a:p>
            <a:pPr marL="800100" lvl="1" indent="-342900">
              <a:buFont typeface="+mj-lt"/>
              <a:buAutoNum type="arabicPeriod"/>
            </a:pPr>
            <a:endParaRPr lang="en-US" dirty="0"/>
          </a:p>
          <a:p>
            <a:endParaRPr lang="en-US" dirty="0"/>
          </a:p>
          <a:p>
            <a:pPr marL="285750" indent="-285750">
              <a:buFont typeface="Arial" panose="020B0604020202020204" pitchFamily="34" charset="0"/>
              <a:buChar char="•"/>
            </a:pPr>
            <a:r>
              <a:rPr lang="en-US" dirty="0"/>
              <a:t>Kaggle </a:t>
            </a:r>
          </a:p>
          <a:p>
            <a:pPr marL="800100" lvl="1" indent="-342900">
              <a:buFont typeface="+mj-lt"/>
              <a:buAutoNum type="arabicPeriod"/>
            </a:pPr>
            <a:r>
              <a:rPr lang="en-US" dirty="0"/>
              <a:t>ingredients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91275589"/>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latin typeface="Times New Roman" panose="02020603050405020304" pitchFamily="18" charset="0"/>
                <a:cs typeface="Times New Roman" panose="02020603050405020304" pitchFamily="18" charset="0"/>
              </a:rPr>
              <a:t>Thank You</a:t>
            </a:r>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45</a:t>
            </a:fld>
            <a:endParaRPr lang="en-US"/>
          </a:p>
        </p:txBody>
      </p:sp>
    </p:spTree>
    <p:extLst>
      <p:ext uri="{BB962C8B-B14F-4D97-AF65-F5344CB8AC3E}">
        <p14:creationId xmlns:p14="http://schemas.microsoft.com/office/powerpoint/2010/main" val="324779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80">
                                          <p:stCondLst>
                                            <p:cond delay="0"/>
                                          </p:stCondLst>
                                        </p:cTn>
                                        <p:tgtEl>
                                          <p:spTgt spid="22"/>
                                        </p:tgtEl>
                                      </p:cBhvr>
                                    </p:animEffect>
                                    <p:anim calcmode="lin" valueType="num">
                                      <p:cBhvr>
                                        <p:cTn id="8"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13" dur="26">
                                          <p:stCondLst>
                                            <p:cond delay="650"/>
                                          </p:stCondLst>
                                        </p:cTn>
                                        <p:tgtEl>
                                          <p:spTgt spid="22"/>
                                        </p:tgtEl>
                                      </p:cBhvr>
                                      <p:to x="100000" y="60000"/>
                                    </p:animScale>
                                    <p:animScale>
                                      <p:cBhvr>
                                        <p:cTn id="14" dur="166" decel="50000">
                                          <p:stCondLst>
                                            <p:cond delay="676"/>
                                          </p:stCondLst>
                                        </p:cTn>
                                        <p:tgtEl>
                                          <p:spTgt spid="22"/>
                                        </p:tgtEl>
                                      </p:cBhvr>
                                      <p:to x="100000" y="100000"/>
                                    </p:animScale>
                                    <p:animScale>
                                      <p:cBhvr>
                                        <p:cTn id="15" dur="26">
                                          <p:stCondLst>
                                            <p:cond delay="1312"/>
                                          </p:stCondLst>
                                        </p:cTn>
                                        <p:tgtEl>
                                          <p:spTgt spid="22"/>
                                        </p:tgtEl>
                                      </p:cBhvr>
                                      <p:to x="100000" y="80000"/>
                                    </p:animScale>
                                    <p:animScale>
                                      <p:cBhvr>
                                        <p:cTn id="16" dur="166" decel="50000">
                                          <p:stCondLst>
                                            <p:cond delay="1338"/>
                                          </p:stCondLst>
                                        </p:cTn>
                                        <p:tgtEl>
                                          <p:spTgt spid="22"/>
                                        </p:tgtEl>
                                      </p:cBhvr>
                                      <p:to x="100000" y="100000"/>
                                    </p:animScale>
                                    <p:animScale>
                                      <p:cBhvr>
                                        <p:cTn id="17" dur="26">
                                          <p:stCondLst>
                                            <p:cond delay="1642"/>
                                          </p:stCondLst>
                                        </p:cTn>
                                        <p:tgtEl>
                                          <p:spTgt spid="22"/>
                                        </p:tgtEl>
                                      </p:cBhvr>
                                      <p:to x="100000" y="90000"/>
                                    </p:animScale>
                                    <p:animScale>
                                      <p:cBhvr>
                                        <p:cTn id="18" dur="166" decel="50000">
                                          <p:stCondLst>
                                            <p:cond delay="1668"/>
                                          </p:stCondLst>
                                        </p:cTn>
                                        <p:tgtEl>
                                          <p:spTgt spid="22"/>
                                        </p:tgtEl>
                                      </p:cBhvr>
                                      <p:to x="100000" y="100000"/>
                                    </p:animScale>
                                    <p:animScale>
                                      <p:cBhvr>
                                        <p:cTn id="19" dur="26">
                                          <p:stCondLst>
                                            <p:cond delay="1808"/>
                                          </p:stCondLst>
                                        </p:cTn>
                                        <p:tgtEl>
                                          <p:spTgt spid="22"/>
                                        </p:tgtEl>
                                      </p:cBhvr>
                                      <p:to x="100000" y="95000"/>
                                    </p:animScale>
                                    <p:animScale>
                                      <p:cBhvr>
                                        <p:cTn id="20"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Introduction</a:t>
            </a:r>
          </a:p>
        </p:txBody>
      </p:sp>
      <p:pic>
        <p:nvPicPr>
          <p:cNvPr id="18" name="Picture Placeholder 17" descr="A group of people sitting at a table">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t="42" b="42"/>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dirty="0">
                <a:solidFill>
                  <a:srgbClr val="FFFFFF">
                    <a:alpha val="80000"/>
                  </a:srgbClr>
                </a:solidFill>
              </a:rPr>
              <a:t>Saturday, June 22, 2024</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23" name="Picture Placeholder 22" descr="A person drawing on a white board">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rotWithShape="1">
          <a:blip r:embed="rId6" cstate="screen">
            <a:extLst>
              <a:ext uri="{28A0092B-C50C-407E-A947-70E740481C1C}">
                <a14:useLocalDpi xmlns:a14="http://schemas.microsoft.com/office/drawing/2010/main" val="0"/>
              </a:ext>
            </a:extLst>
          </a:blip>
          <a:srcRect t="42" b="42"/>
          <a:stretch/>
        </p:blipFill>
        <p:spPr>
          <a:xfrm>
            <a:off x="6108192"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1928" y="3915008"/>
            <a:ext cx="6221412" cy="2730740"/>
          </a:xfrm>
          <a:noFill/>
        </p:spPr>
        <p:txBody>
          <a:bodyPr>
            <a:noAutofit/>
          </a:bodyPr>
          <a:lstStyle/>
          <a:p>
            <a:r>
              <a:rPr lang="en-US" sz="2400" dirty="0">
                <a:solidFill>
                  <a:schemeClr val="tx1"/>
                </a:solidFill>
                <a:latin typeface="Söhne"/>
              </a:rPr>
              <a:t>Welcome to Helthawy, your ultimate destination for personalized recipes tailored to your health needs.</a:t>
            </a:r>
          </a:p>
          <a:p>
            <a:r>
              <a:rPr lang="en-US" sz="2400" dirty="0">
                <a:solidFill>
                  <a:schemeClr val="tx1"/>
                </a:solidFill>
                <a:latin typeface="Söhne"/>
              </a:rPr>
              <a:t>Join us on a journey towards better health and culinary satisfaction with Helthawy.</a:t>
            </a:r>
          </a:p>
        </p:txBody>
      </p:sp>
    </p:spTree>
    <p:extLst>
      <p:ext uri="{BB962C8B-B14F-4D97-AF65-F5344CB8AC3E}">
        <p14:creationId xmlns:p14="http://schemas.microsoft.com/office/powerpoint/2010/main" val="2158886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500"/>
                                        <p:tgtEl>
                                          <p:spTgt spid="1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animEffect transition="in" filter="fade">
                                      <p:cBhvr>
                                        <p:cTn id="19"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7" name="Freeform: Shape 126">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Oval 127">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Oval 128">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 name="Group 102">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30" name="Freeform: Shape 129">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Oval 131">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Oval 132">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34" name="Rectangle 133">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Many question marks on black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srcRect t="3809" b="3809"/>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35" name="Rectangle 134">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3" y="681654"/>
            <a:ext cx="5166355" cy="1656715"/>
          </a:xfrm>
        </p:spPr>
        <p:txBody>
          <a:bodyPr vert="horz" wrap="square" lIns="0" tIns="0" rIns="0" bIns="0" rtlCol="0" anchor="b" anchorCtr="0">
            <a:normAutofit/>
          </a:bodyPr>
          <a:lstStyle/>
          <a:p>
            <a:pPr>
              <a:lnSpc>
                <a:spcPct val="100000"/>
              </a:lnSpc>
            </a:pPr>
            <a:r>
              <a:rPr lang="en-US" sz="4800" kern="1200" dirty="0">
                <a:solidFill>
                  <a:schemeClr val="tx1"/>
                </a:solidFill>
                <a:latin typeface="+mj-lt"/>
                <a:ea typeface="+mj-ea"/>
                <a:cs typeface="+mj-cs"/>
              </a:rPr>
              <a:t>Problem Statement</a:t>
            </a:r>
          </a:p>
        </p:txBody>
      </p:sp>
      <p:sp>
        <p:nvSpPr>
          <p:cNvPr id="136" name="Rectangle 135">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4" y="2652855"/>
            <a:ext cx="4544920" cy="2923974"/>
          </a:xfrm>
        </p:spPr>
        <p:txBody>
          <a:bodyPr vert="horz" wrap="square" lIns="0" tIns="0" rIns="0" bIns="0" rtlCol="0">
            <a:normAutofit/>
          </a:bodyPr>
          <a:lstStyle/>
          <a:p>
            <a:pPr marL="0" indent="0">
              <a:lnSpc>
                <a:spcPct val="100000"/>
              </a:lnSpc>
            </a:pPr>
            <a:r>
              <a:rPr lang="en-US" sz="1900" kern="1200" dirty="0">
                <a:solidFill>
                  <a:srgbClr val="FFFFFF"/>
                </a:solidFill>
                <a:effectLst/>
                <a:latin typeface="+mn-lt"/>
                <a:ea typeface="+mn-ea"/>
                <a:cs typeface="+mn-cs"/>
              </a:rPr>
              <a:t>Existing nutrition tools fall short in providing a precise, user-friendly solution for individuals to manage both calories and essential vitamins. Our Food Nutrition Application aims to fill this gap, offering a holistic approach to personalized dietary tracking for optimal health.</a:t>
            </a:r>
          </a:p>
          <a:p>
            <a:pPr marL="0" indent="0">
              <a:lnSpc>
                <a:spcPct val="100000"/>
              </a:lnSpc>
            </a:pPr>
            <a:endParaRPr lang="en-US" sz="1900" kern="1200" dirty="0">
              <a:latin typeface="+mn-lt"/>
              <a:ea typeface="+mn-ea"/>
              <a:cs typeface="+mn-cs"/>
            </a:endParaRPr>
          </a:p>
        </p:txBody>
      </p:sp>
      <p:sp>
        <p:nvSpPr>
          <p:cNvPr id="2" name="Date Placeholder 1">
            <a:extLst>
              <a:ext uri="{FF2B5EF4-FFF2-40B4-BE49-F238E27FC236}">
                <a16:creationId xmlns:a16="http://schemas.microsoft.com/office/drawing/2014/main" id="{2910D835-B454-4270-BB35-86A187307E6F}"/>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r>
              <a:rPr lang="en-US" dirty="0">
                <a:solidFill>
                  <a:srgbClr val="FFFFFF">
                    <a:alpha val="80000"/>
                  </a:srgbClr>
                </a:solidFill>
              </a:rPr>
              <a:t>Saturday, June 22, 2024</a:t>
            </a: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6</a:t>
            </a:fld>
            <a:endParaRPr lang="en-US">
              <a:solidFill>
                <a:schemeClr val="tx1">
                  <a:alpha val="80000"/>
                </a:schemeClr>
              </a:solidFill>
            </a:endParaRPr>
          </a:p>
        </p:txBody>
      </p:sp>
    </p:spTree>
    <p:extLst>
      <p:ext uri="{BB962C8B-B14F-4D97-AF65-F5344CB8AC3E}">
        <p14:creationId xmlns:p14="http://schemas.microsoft.com/office/powerpoint/2010/main" val="56002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16" presetClass="entr" presetSubtype="21" fill="hold" grpId="0" nodeType="withEffect">
                                  <p:stCondLst>
                                    <p:cond delay="150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arn(inVertical)">
                                      <p:cBhvr>
                                        <p:cTn id="1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BA045E1-A2A0-D7CE-84C0-D3CECDB3C268}"/>
            </a:ext>
          </a:extLst>
        </p:cNvPr>
        <p:cNvGrpSpPr/>
        <p:nvPr/>
      </p:nvGrpSpPr>
      <p:grpSpPr>
        <a:xfrm>
          <a:off x="0" y="0"/>
          <a:ext cx="0" cy="0"/>
          <a:chOff x="0" y="0"/>
          <a:chExt cx="0" cy="0"/>
        </a:xfrm>
      </p:grpSpPr>
      <p:sp>
        <p:nvSpPr>
          <p:cNvPr id="127" name="Freeform: Shape 126">
            <a:extLst>
              <a:ext uri="{FF2B5EF4-FFF2-40B4-BE49-F238E27FC236}">
                <a16:creationId xmlns:a16="http://schemas.microsoft.com/office/drawing/2014/main" id="{EC7DEBAA-3887-D04E-2A88-433DE5DC5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8" name="Oval 127">
            <a:extLst>
              <a:ext uri="{FF2B5EF4-FFF2-40B4-BE49-F238E27FC236}">
                <a16:creationId xmlns:a16="http://schemas.microsoft.com/office/drawing/2014/main" id="{4EB1AB00-20FF-A52D-0652-4058AC8DF6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Oval 128">
            <a:extLst>
              <a:ext uri="{FF2B5EF4-FFF2-40B4-BE49-F238E27FC236}">
                <a16:creationId xmlns:a16="http://schemas.microsoft.com/office/drawing/2014/main" id="{1C479E27-FA5C-7EE1-CC7C-65707F897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3" name="Group 102">
            <a:extLst>
              <a:ext uri="{FF2B5EF4-FFF2-40B4-BE49-F238E27FC236}">
                <a16:creationId xmlns:a16="http://schemas.microsoft.com/office/drawing/2014/main" id="{6AE292FC-7318-8823-DD8E-DD2308A78F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130" name="Freeform: Shape 129">
              <a:extLst>
                <a:ext uri="{FF2B5EF4-FFF2-40B4-BE49-F238E27FC236}">
                  <a16:creationId xmlns:a16="http://schemas.microsoft.com/office/drawing/2014/main" id="{1D3FA8FE-2B42-45BE-073B-3598CCD11F8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Freeform: Shape 130">
              <a:extLst>
                <a:ext uri="{FF2B5EF4-FFF2-40B4-BE49-F238E27FC236}">
                  <a16:creationId xmlns:a16="http://schemas.microsoft.com/office/drawing/2014/main" id="{9985A25D-19CF-678A-6D11-297E6E61D7C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2" name="Oval 131">
              <a:extLst>
                <a:ext uri="{FF2B5EF4-FFF2-40B4-BE49-F238E27FC236}">
                  <a16:creationId xmlns:a16="http://schemas.microsoft.com/office/drawing/2014/main" id="{859E931E-C97E-FD96-BA18-898DA29A95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3" name="Oval 132">
              <a:extLst>
                <a:ext uri="{FF2B5EF4-FFF2-40B4-BE49-F238E27FC236}">
                  <a16:creationId xmlns:a16="http://schemas.microsoft.com/office/drawing/2014/main" id="{6FC12B33-5BA5-ADD6-8FBA-DE5B9EDDA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134" name="Rectangle 133">
            <a:extLst>
              <a:ext uri="{FF2B5EF4-FFF2-40B4-BE49-F238E27FC236}">
                <a16:creationId xmlns:a16="http://schemas.microsoft.com/office/drawing/2014/main" id="{347BC8FB-5F54-10A7-F1D4-6EE1F9C49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Black 3D cube pattern">
            <a:extLst>
              <a:ext uri="{FF2B5EF4-FFF2-40B4-BE49-F238E27FC236}">
                <a16:creationId xmlns:a16="http://schemas.microsoft.com/office/drawing/2014/main" id="{23B55349-060B-A7D3-F7AA-3D2270BB9921}"/>
              </a:ext>
            </a:extLst>
          </p:cNvPr>
          <p:cNvPicPr>
            <a:picLocks noGrp="1" noChangeAspect="1"/>
          </p:cNvPicPr>
          <p:nvPr>
            <p:ph type="pic" sz="quarter" idx="13"/>
          </p:nvPr>
        </p:nvPicPr>
        <p:blipFill>
          <a:blip r:embed="rId3"/>
          <a:srcRect/>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35" name="Rectangle 134">
            <a:extLst>
              <a:ext uri="{FF2B5EF4-FFF2-40B4-BE49-F238E27FC236}">
                <a16:creationId xmlns:a16="http://schemas.microsoft.com/office/drawing/2014/main" id="{B3811374-CE9E-84AB-EF1D-C81110EA1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7859713"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F8144197-A7D9-3444-0986-54F0C3B0F622}"/>
              </a:ext>
            </a:extLst>
          </p:cNvPr>
          <p:cNvSpPr>
            <a:spLocks noGrp="1"/>
          </p:cNvSpPr>
          <p:nvPr>
            <p:ph type="ctrTitle"/>
          </p:nvPr>
        </p:nvSpPr>
        <p:spPr>
          <a:xfrm>
            <a:off x="490053" y="54512"/>
            <a:ext cx="5379420" cy="774683"/>
          </a:xfrm>
        </p:spPr>
        <p:txBody>
          <a:bodyPr vert="horz" wrap="square" lIns="0" tIns="0" rIns="0" bIns="0" rtlCol="0" anchor="b" anchorCtr="0">
            <a:normAutofit/>
          </a:bodyPr>
          <a:lstStyle/>
          <a:p>
            <a:pPr>
              <a:lnSpc>
                <a:spcPct val="100000"/>
              </a:lnSpc>
            </a:pPr>
            <a:r>
              <a:rPr lang="en-US" sz="4800" dirty="0"/>
              <a:t>Similar applications</a:t>
            </a:r>
            <a:endParaRPr lang="en-US" sz="4800" kern="1200" dirty="0">
              <a:solidFill>
                <a:schemeClr val="tx1"/>
              </a:solidFill>
              <a:latin typeface="+mj-lt"/>
              <a:ea typeface="+mj-ea"/>
              <a:cs typeface="+mj-cs"/>
            </a:endParaRPr>
          </a:p>
        </p:txBody>
      </p:sp>
      <p:sp>
        <p:nvSpPr>
          <p:cNvPr id="136" name="Rectangle 135">
            <a:extLst>
              <a:ext uri="{FF2B5EF4-FFF2-40B4-BE49-F238E27FC236}">
                <a16:creationId xmlns:a16="http://schemas.microsoft.com/office/drawing/2014/main" id="{E75DC2E6-A334-C861-42CC-1E1801268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title 15">
            <a:extLst>
              <a:ext uri="{FF2B5EF4-FFF2-40B4-BE49-F238E27FC236}">
                <a16:creationId xmlns:a16="http://schemas.microsoft.com/office/drawing/2014/main" id="{5001EFA3-1A89-FCB2-98F1-BED02865BF71}"/>
              </a:ext>
            </a:extLst>
          </p:cNvPr>
          <p:cNvSpPr>
            <a:spLocks noGrp="1"/>
          </p:cNvSpPr>
          <p:nvPr>
            <p:ph type="subTitle" idx="1"/>
          </p:nvPr>
        </p:nvSpPr>
        <p:spPr>
          <a:xfrm>
            <a:off x="550863" y="943821"/>
            <a:ext cx="9398000" cy="5437044"/>
          </a:xfrm>
        </p:spPr>
        <p:txBody>
          <a:bodyPr vert="horz" wrap="square" lIns="0" tIns="0" rIns="0" bIns="0" rtlCol="0">
            <a:normAutofit fontScale="85000" lnSpcReduction="20000"/>
          </a:bodyPr>
          <a:lstStyle/>
          <a:p>
            <a:pPr marL="342900" indent="-342900">
              <a:lnSpc>
                <a:spcPct val="100000"/>
              </a:lnSpc>
              <a:buFont typeface="Arial" panose="020B0604020202020204" pitchFamily="34" charset="0"/>
              <a:buChar char="•"/>
            </a:pPr>
            <a:r>
              <a:rPr lang="en-US" sz="1900" dirty="0">
                <a:solidFill>
                  <a:srgbClr val="FFFFFF"/>
                </a:solidFill>
              </a:rPr>
              <a:t>Other applications</a:t>
            </a:r>
          </a:p>
          <a:p>
            <a:pPr marL="342900" indent="-342900">
              <a:lnSpc>
                <a:spcPct val="100000"/>
              </a:lnSpc>
              <a:buFont typeface="Arial" panose="020B0604020202020204" pitchFamily="34" charset="0"/>
              <a:buChar char="•"/>
            </a:pPr>
            <a:r>
              <a:rPr lang="en-US" sz="1900" dirty="0">
                <a:solidFill>
                  <a:srgbClr val="FFFFFF"/>
                </a:solidFill>
              </a:rPr>
              <a:t>MyFitnessPal</a:t>
            </a:r>
          </a:p>
          <a:p>
            <a:pPr marL="0" indent="0">
              <a:lnSpc>
                <a:spcPct val="100000"/>
              </a:lnSpc>
            </a:pPr>
            <a:r>
              <a:rPr lang="en-US" sz="1900" dirty="0">
                <a:solidFill>
                  <a:srgbClr val="FFFFFF"/>
                </a:solidFill>
              </a:rPr>
              <a:t>Calorie tracking “track daily calorie intake and set personalized goals”</a:t>
            </a:r>
          </a:p>
          <a:p>
            <a:pPr marL="0" indent="0">
              <a:lnSpc>
                <a:spcPct val="100000"/>
              </a:lnSpc>
            </a:pPr>
            <a:r>
              <a:rPr lang="en-US" sz="1900" dirty="0">
                <a:solidFill>
                  <a:srgbClr val="FFFFFF"/>
                </a:solidFill>
              </a:rPr>
              <a:t>Nutritional guidance “access to nutritional information and personalized recommendations “</a:t>
            </a:r>
          </a:p>
          <a:p>
            <a:pPr marL="0" indent="0">
              <a:lnSpc>
                <a:spcPct val="100000"/>
              </a:lnSpc>
            </a:pPr>
            <a:r>
              <a:rPr lang="en-US" sz="1900" dirty="0">
                <a:solidFill>
                  <a:srgbClr val="FFFFFF"/>
                </a:solidFill>
              </a:rPr>
              <a:t>Exercise tracking “log and track various physical activities for fitness monitoring”</a:t>
            </a:r>
          </a:p>
          <a:p>
            <a:pPr marL="342900" indent="-342900">
              <a:lnSpc>
                <a:spcPct val="100000"/>
              </a:lnSpc>
              <a:buFont typeface="Arial" panose="020B0604020202020204" pitchFamily="34" charset="0"/>
              <a:buChar char="•"/>
            </a:pPr>
            <a:r>
              <a:rPr lang="en-US" sz="1900" dirty="0">
                <a:solidFill>
                  <a:srgbClr val="FFFFFF"/>
                </a:solidFill>
              </a:rPr>
              <a:t>Lifesum</a:t>
            </a:r>
          </a:p>
          <a:p>
            <a:pPr marL="0" indent="0">
              <a:lnSpc>
                <a:spcPct val="100000"/>
              </a:lnSpc>
            </a:pPr>
            <a:r>
              <a:rPr lang="en-US" sz="1900" dirty="0">
                <a:solidFill>
                  <a:srgbClr val="FFFFFF"/>
                </a:solidFill>
              </a:rPr>
              <a:t>Calorie tracking “monitor calorie intake and set daily targets ”</a:t>
            </a:r>
          </a:p>
          <a:p>
            <a:pPr marL="0" indent="0">
              <a:lnSpc>
                <a:spcPct val="100000"/>
              </a:lnSpc>
            </a:pPr>
            <a:r>
              <a:rPr lang="en-US" sz="1900" dirty="0">
                <a:solidFill>
                  <a:srgbClr val="FFFFFF"/>
                </a:solidFill>
              </a:rPr>
              <a:t>Meal planning “plan and prepare meals based on dietary preferences and goals ”</a:t>
            </a:r>
          </a:p>
          <a:p>
            <a:pPr marL="0" indent="0">
              <a:lnSpc>
                <a:spcPct val="100000"/>
              </a:lnSpc>
            </a:pPr>
            <a:r>
              <a:rPr lang="en-US" sz="1900" dirty="0">
                <a:solidFill>
                  <a:srgbClr val="FFFFFF"/>
                </a:solidFill>
              </a:rPr>
              <a:t>Exercise integration “integrate exercise date and track physical activities for </a:t>
            </a:r>
            <a:r>
              <a:rPr lang="en-US" sz="1900" dirty="0" err="1">
                <a:solidFill>
                  <a:srgbClr val="FFFFFF"/>
                </a:solidFill>
              </a:rPr>
              <a:t>bettes</a:t>
            </a:r>
            <a:r>
              <a:rPr lang="en-US" sz="1900" dirty="0">
                <a:solidFill>
                  <a:srgbClr val="FFFFFF"/>
                </a:solidFill>
              </a:rPr>
              <a:t> health management”</a:t>
            </a:r>
          </a:p>
          <a:p>
            <a:pPr marL="342900" indent="-342900">
              <a:lnSpc>
                <a:spcPct val="100000"/>
              </a:lnSpc>
              <a:buFont typeface="Arial" panose="020B0604020202020204" pitchFamily="34" charset="0"/>
              <a:buChar char="•"/>
            </a:pPr>
            <a:r>
              <a:rPr lang="en-US" sz="1900" dirty="0">
                <a:solidFill>
                  <a:srgbClr val="FFFFFF"/>
                </a:solidFill>
              </a:rPr>
              <a:t>Noom</a:t>
            </a:r>
          </a:p>
          <a:p>
            <a:pPr marL="0" indent="0">
              <a:lnSpc>
                <a:spcPct val="100000"/>
              </a:lnSpc>
            </a:pPr>
            <a:r>
              <a:rPr lang="en-US" sz="1900" dirty="0">
                <a:solidFill>
                  <a:srgbClr val="FFFFFF"/>
                </a:solidFill>
              </a:rPr>
              <a:t>Calorie tracking “log food  intake and receive color-coded feedback for better food </a:t>
            </a:r>
            <a:r>
              <a:rPr lang="en-US" sz="1900" dirty="0" err="1">
                <a:solidFill>
                  <a:srgbClr val="FFFFFF"/>
                </a:solidFill>
              </a:rPr>
              <a:t>choics</a:t>
            </a:r>
            <a:r>
              <a:rPr lang="en-US" sz="1900" dirty="0">
                <a:solidFill>
                  <a:srgbClr val="FFFFFF"/>
                </a:solidFill>
              </a:rPr>
              <a:t>”</a:t>
            </a:r>
          </a:p>
          <a:p>
            <a:pPr marL="0" indent="0">
              <a:lnSpc>
                <a:spcPct val="100000"/>
              </a:lnSpc>
            </a:pPr>
            <a:r>
              <a:rPr lang="en-US" sz="1900" dirty="0">
                <a:solidFill>
                  <a:srgbClr val="FFFFFF"/>
                </a:solidFill>
              </a:rPr>
              <a:t>Meal planning “access to personalized meal plans and recipes for effective weight management “</a:t>
            </a:r>
          </a:p>
          <a:p>
            <a:pPr marL="0" indent="0">
              <a:lnSpc>
                <a:spcPct val="100000"/>
              </a:lnSpc>
            </a:pPr>
            <a:r>
              <a:rPr lang="en-US" sz="1900" dirty="0">
                <a:solidFill>
                  <a:srgbClr val="FFFFFF"/>
                </a:solidFill>
              </a:rPr>
              <a:t>Community support “connect with a virtual support group and receive coaching for motivation”</a:t>
            </a:r>
            <a:endParaRPr lang="en-US" sz="1900" kern="1200" dirty="0">
              <a:latin typeface="+mn-lt"/>
              <a:ea typeface="+mn-ea"/>
              <a:cs typeface="+mn-cs"/>
            </a:endParaRPr>
          </a:p>
        </p:txBody>
      </p:sp>
      <p:sp>
        <p:nvSpPr>
          <p:cNvPr id="2" name="Date Placeholder 1">
            <a:extLst>
              <a:ext uri="{FF2B5EF4-FFF2-40B4-BE49-F238E27FC236}">
                <a16:creationId xmlns:a16="http://schemas.microsoft.com/office/drawing/2014/main" id="{E8BBC408-D7DE-E0B6-3D5C-1896896B12B0}"/>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r>
              <a:rPr lang="en-US" dirty="0">
                <a:solidFill>
                  <a:srgbClr val="FFFFFF">
                    <a:alpha val="80000"/>
                  </a:srgbClr>
                </a:solidFill>
              </a:rPr>
              <a:t>Saturday, June 22, 2024</a:t>
            </a:r>
          </a:p>
        </p:txBody>
      </p:sp>
      <p:sp>
        <p:nvSpPr>
          <p:cNvPr id="4" name="Slide Number Placeholder 3">
            <a:extLst>
              <a:ext uri="{FF2B5EF4-FFF2-40B4-BE49-F238E27FC236}">
                <a16:creationId xmlns:a16="http://schemas.microsoft.com/office/drawing/2014/main" id="{9981016F-0241-0F4E-ACAC-0CDC9E64E748}"/>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7</a:t>
            </a:fld>
            <a:endParaRPr lang="en-US">
              <a:solidFill>
                <a:schemeClr val="tx1">
                  <a:alpha val="80000"/>
                </a:schemeClr>
              </a:solidFill>
            </a:endParaRPr>
          </a:p>
        </p:txBody>
      </p:sp>
      <p:pic>
        <p:nvPicPr>
          <p:cNvPr id="6" name="Picture 5" descr="A red background with white text&#10;&#10;Description automatically generated">
            <a:extLst>
              <a:ext uri="{FF2B5EF4-FFF2-40B4-BE49-F238E27FC236}">
                <a16:creationId xmlns:a16="http://schemas.microsoft.com/office/drawing/2014/main" id="{4E7F6F72-168C-E952-B5EB-A631DE8870EB}"/>
              </a:ext>
            </a:extLst>
          </p:cNvPr>
          <p:cNvPicPr>
            <a:picLocks noChangeAspect="1"/>
          </p:cNvPicPr>
          <p:nvPr/>
        </p:nvPicPr>
        <p:blipFill>
          <a:blip r:embed="rId4"/>
          <a:stretch>
            <a:fillRect/>
          </a:stretch>
        </p:blipFill>
        <p:spPr>
          <a:xfrm>
            <a:off x="1640092" y="4610432"/>
            <a:ext cx="484517" cy="483301"/>
          </a:xfrm>
          <a:prstGeom prst="rect">
            <a:avLst/>
          </a:prstGeom>
        </p:spPr>
      </p:pic>
      <p:pic>
        <p:nvPicPr>
          <p:cNvPr id="9" name="Picture 8" descr="A person jumping in the air&#10;&#10;Description automatically generated">
            <a:extLst>
              <a:ext uri="{FF2B5EF4-FFF2-40B4-BE49-F238E27FC236}">
                <a16:creationId xmlns:a16="http://schemas.microsoft.com/office/drawing/2014/main" id="{75F06FE6-A09B-008C-BD53-BE0E4462B0DF}"/>
              </a:ext>
            </a:extLst>
          </p:cNvPr>
          <p:cNvPicPr>
            <a:picLocks noChangeAspect="1"/>
          </p:cNvPicPr>
          <p:nvPr/>
        </p:nvPicPr>
        <p:blipFill>
          <a:blip r:embed="rId5"/>
          <a:stretch>
            <a:fillRect/>
          </a:stretch>
        </p:blipFill>
        <p:spPr>
          <a:xfrm>
            <a:off x="2093715" y="1193969"/>
            <a:ext cx="495457" cy="466313"/>
          </a:xfrm>
          <a:prstGeom prst="rect">
            <a:avLst/>
          </a:prstGeom>
        </p:spPr>
      </p:pic>
      <p:pic>
        <p:nvPicPr>
          <p:cNvPr id="11" name="Picture 10" descr="A close-up of a logo&#10;&#10;Description automatically generated">
            <a:extLst>
              <a:ext uri="{FF2B5EF4-FFF2-40B4-BE49-F238E27FC236}">
                <a16:creationId xmlns:a16="http://schemas.microsoft.com/office/drawing/2014/main" id="{86719245-84FC-54A2-4009-21C187AEAA27}"/>
              </a:ext>
            </a:extLst>
          </p:cNvPr>
          <p:cNvPicPr>
            <a:picLocks noChangeAspect="1"/>
          </p:cNvPicPr>
          <p:nvPr/>
        </p:nvPicPr>
        <p:blipFill>
          <a:blip r:embed="rId6"/>
          <a:stretch>
            <a:fillRect/>
          </a:stretch>
        </p:blipFill>
        <p:spPr>
          <a:xfrm>
            <a:off x="1640092" y="2918591"/>
            <a:ext cx="520710" cy="490080"/>
          </a:xfrm>
          <a:prstGeom prst="rect">
            <a:avLst/>
          </a:prstGeom>
        </p:spPr>
      </p:pic>
    </p:spTree>
    <p:extLst>
      <p:ext uri="{BB962C8B-B14F-4D97-AF65-F5344CB8AC3E}">
        <p14:creationId xmlns:p14="http://schemas.microsoft.com/office/powerpoint/2010/main" val="2033336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1500"/>
                                  </p:stCondLst>
                                  <p:childTnLst>
                                    <p:set>
                                      <p:cBhvr>
                                        <p:cTn id="9" dur="1" fill="hold">
                                          <p:stCondLst>
                                            <p:cond delay="0"/>
                                          </p:stCondLst>
                                        </p:cTn>
                                        <p:tgtEl>
                                          <p:spTgt spid="16">
                                            <p:txEl>
                                              <p:pRg st="0" end="0"/>
                                            </p:txEl>
                                          </p:spTgt>
                                        </p:tgtEl>
                                        <p:attrNameLst>
                                          <p:attrName>style.visibility</p:attrName>
                                        </p:attrNameLst>
                                      </p:cBhvr>
                                      <p:to>
                                        <p:strVal val="visible"/>
                                      </p:to>
                                    </p:set>
                                    <p:animEffect transition="in" filter="fade">
                                      <p:cBhvr>
                                        <p:cTn id="10" dur="500"/>
                                        <p:tgtEl>
                                          <p:spTgt spid="16">
                                            <p:txEl>
                                              <p:pRg st="0" end="0"/>
                                            </p:txEl>
                                          </p:spTgt>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16">
                                            <p:txEl>
                                              <p:pRg st="1" end="1"/>
                                            </p:txEl>
                                          </p:spTgt>
                                        </p:tgtEl>
                                        <p:attrNameLst>
                                          <p:attrName>style.visibility</p:attrName>
                                        </p:attrNameLst>
                                      </p:cBhvr>
                                      <p:to>
                                        <p:strVal val="visible"/>
                                      </p:to>
                                    </p:set>
                                    <p:animEffect transition="in" filter="fade">
                                      <p:cBhvr>
                                        <p:cTn id="13" dur="500"/>
                                        <p:tgtEl>
                                          <p:spTgt spid="16">
                                            <p:txEl>
                                              <p:pRg st="1" end="1"/>
                                            </p:txEl>
                                          </p:spTgt>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6">
                                            <p:txEl>
                                              <p:pRg st="2" end="2"/>
                                            </p:txEl>
                                          </p:spTgt>
                                        </p:tgtEl>
                                        <p:attrNameLst>
                                          <p:attrName>style.visibility</p:attrName>
                                        </p:attrNameLst>
                                      </p:cBhvr>
                                      <p:to>
                                        <p:strVal val="visible"/>
                                      </p:to>
                                    </p:set>
                                    <p:animEffect transition="in" filter="fade">
                                      <p:cBhvr>
                                        <p:cTn id="16" dur="500"/>
                                        <p:tgtEl>
                                          <p:spTgt spid="16">
                                            <p:txEl>
                                              <p:pRg st="2" end="2"/>
                                            </p:txEl>
                                          </p:spTgt>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16">
                                            <p:txEl>
                                              <p:pRg st="3" end="3"/>
                                            </p:txEl>
                                          </p:spTgt>
                                        </p:tgtEl>
                                        <p:attrNameLst>
                                          <p:attrName>style.visibility</p:attrName>
                                        </p:attrNameLst>
                                      </p:cBhvr>
                                      <p:to>
                                        <p:strVal val="visible"/>
                                      </p:to>
                                    </p:set>
                                    <p:animEffect transition="in" filter="fade">
                                      <p:cBhvr>
                                        <p:cTn id="19" dur="500"/>
                                        <p:tgtEl>
                                          <p:spTgt spid="16">
                                            <p:txEl>
                                              <p:pRg st="3" end="3"/>
                                            </p:txEl>
                                          </p:spTgt>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6">
                                            <p:txEl>
                                              <p:pRg st="4" end="4"/>
                                            </p:txEl>
                                          </p:spTgt>
                                        </p:tgtEl>
                                        <p:attrNameLst>
                                          <p:attrName>style.visibility</p:attrName>
                                        </p:attrNameLst>
                                      </p:cBhvr>
                                      <p:to>
                                        <p:strVal val="visible"/>
                                      </p:to>
                                    </p:set>
                                    <p:animEffect transition="in" filter="fade">
                                      <p:cBhvr>
                                        <p:cTn id="22" dur="500"/>
                                        <p:tgtEl>
                                          <p:spTgt spid="16">
                                            <p:txEl>
                                              <p:pRg st="4" end="4"/>
                                            </p:txEl>
                                          </p:spTgt>
                                        </p:tgtEl>
                                      </p:cBhvr>
                                    </p:animEffect>
                                  </p:childTnLst>
                                </p:cTn>
                              </p:par>
                              <p:par>
                                <p:cTn id="23" presetID="10" presetClass="entr" presetSubtype="0" fill="hold" grpId="0" nodeType="withEffect">
                                  <p:stCondLst>
                                    <p:cond delay="1500"/>
                                  </p:stCondLst>
                                  <p:childTnLst>
                                    <p:set>
                                      <p:cBhvr>
                                        <p:cTn id="24" dur="1" fill="hold">
                                          <p:stCondLst>
                                            <p:cond delay="0"/>
                                          </p:stCondLst>
                                        </p:cTn>
                                        <p:tgtEl>
                                          <p:spTgt spid="16">
                                            <p:txEl>
                                              <p:pRg st="5" end="5"/>
                                            </p:txEl>
                                          </p:spTgt>
                                        </p:tgtEl>
                                        <p:attrNameLst>
                                          <p:attrName>style.visibility</p:attrName>
                                        </p:attrNameLst>
                                      </p:cBhvr>
                                      <p:to>
                                        <p:strVal val="visible"/>
                                      </p:to>
                                    </p:set>
                                    <p:animEffect transition="in" filter="fade">
                                      <p:cBhvr>
                                        <p:cTn id="25" dur="500"/>
                                        <p:tgtEl>
                                          <p:spTgt spid="16">
                                            <p:txEl>
                                              <p:pRg st="5" end="5"/>
                                            </p:txEl>
                                          </p:spTgt>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16">
                                            <p:txEl>
                                              <p:pRg st="6" end="6"/>
                                            </p:txEl>
                                          </p:spTgt>
                                        </p:tgtEl>
                                        <p:attrNameLst>
                                          <p:attrName>style.visibility</p:attrName>
                                        </p:attrNameLst>
                                      </p:cBhvr>
                                      <p:to>
                                        <p:strVal val="visible"/>
                                      </p:to>
                                    </p:set>
                                    <p:animEffect transition="in" filter="fade">
                                      <p:cBhvr>
                                        <p:cTn id="28" dur="500"/>
                                        <p:tgtEl>
                                          <p:spTgt spid="16">
                                            <p:txEl>
                                              <p:pRg st="6" end="6"/>
                                            </p:txEl>
                                          </p:spTgt>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6">
                                            <p:txEl>
                                              <p:pRg st="7" end="7"/>
                                            </p:txEl>
                                          </p:spTgt>
                                        </p:tgtEl>
                                        <p:attrNameLst>
                                          <p:attrName>style.visibility</p:attrName>
                                        </p:attrNameLst>
                                      </p:cBhvr>
                                      <p:to>
                                        <p:strVal val="visible"/>
                                      </p:to>
                                    </p:set>
                                    <p:animEffect transition="in" filter="fade">
                                      <p:cBhvr>
                                        <p:cTn id="31" dur="500"/>
                                        <p:tgtEl>
                                          <p:spTgt spid="16">
                                            <p:txEl>
                                              <p:pRg st="7" end="7"/>
                                            </p:txEl>
                                          </p:spTgt>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6">
                                            <p:txEl>
                                              <p:pRg st="8" end="8"/>
                                            </p:txEl>
                                          </p:spTgt>
                                        </p:tgtEl>
                                        <p:attrNameLst>
                                          <p:attrName>style.visibility</p:attrName>
                                        </p:attrNameLst>
                                      </p:cBhvr>
                                      <p:to>
                                        <p:strVal val="visible"/>
                                      </p:to>
                                    </p:set>
                                    <p:animEffect transition="in" filter="fade">
                                      <p:cBhvr>
                                        <p:cTn id="34" dur="500"/>
                                        <p:tgtEl>
                                          <p:spTgt spid="16">
                                            <p:txEl>
                                              <p:pRg st="8" end="8"/>
                                            </p:txEl>
                                          </p:spTgt>
                                        </p:tgtEl>
                                      </p:cBhvr>
                                    </p:animEffect>
                                  </p:childTnLst>
                                </p:cTn>
                              </p:par>
                              <p:par>
                                <p:cTn id="35" presetID="10" presetClass="entr" presetSubtype="0" fill="hold" grpId="0" nodeType="withEffect">
                                  <p:stCondLst>
                                    <p:cond delay="1500"/>
                                  </p:stCondLst>
                                  <p:childTnLst>
                                    <p:set>
                                      <p:cBhvr>
                                        <p:cTn id="36" dur="1" fill="hold">
                                          <p:stCondLst>
                                            <p:cond delay="0"/>
                                          </p:stCondLst>
                                        </p:cTn>
                                        <p:tgtEl>
                                          <p:spTgt spid="16">
                                            <p:txEl>
                                              <p:pRg st="9" end="9"/>
                                            </p:txEl>
                                          </p:spTgt>
                                        </p:tgtEl>
                                        <p:attrNameLst>
                                          <p:attrName>style.visibility</p:attrName>
                                        </p:attrNameLst>
                                      </p:cBhvr>
                                      <p:to>
                                        <p:strVal val="visible"/>
                                      </p:to>
                                    </p:set>
                                    <p:animEffect transition="in" filter="fade">
                                      <p:cBhvr>
                                        <p:cTn id="37" dur="500"/>
                                        <p:tgtEl>
                                          <p:spTgt spid="16">
                                            <p:txEl>
                                              <p:pRg st="9" end="9"/>
                                            </p:txEl>
                                          </p:spTgt>
                                        </p:tgtEl>
                                      </p:cBhvr>
                                    </p:animEffect>
                                  </p:childTnLst>
                                </p:cTn>
                              </p:par>
                              <p:par>
                                <p:cTn id="38" presetID="10" presetClass="entr" presetSubtype="0" fill="hold" grpId="0" nodeType="withEffect">
                                  <p:stCondLst>
                                    <p:cond delay="1500"/>
                                  </p:stCondLst>
                                  <p:childTnLst>
                                    <p:set>
                                      <p:cBhvr>
                                        <p:cTn id="39" dur="1" fill="hold">
                                          <p:stCondLst>
                                            <p:cond delay="0"/>
                                          </p:stCondLst>
                                        </p:cTn>
                                        <p:tgtEl>
                                          <p:spTgt spid="16">
                                            <p:txEl>
                                              <p:pRg st="10" end="10"/>
                                            </p:txEl>
                                          </p:spTgt>
                                        </p:tgtEl>
                                        <p:attrNameLst>
                                          <p:attrName>style.visibility</p:attrName>
                                        </p:attrNameLst>
                                      </p:cBhvr>
                                      <p:to>
                                        <p:strVal val="visible"/>
                                      </p:to>
                                    </p:set>
                                    <p:animEffect transition="in" filter="fade">
                                      <p:cBhvr>
                                        <p:cTn id="40" dur="500"/>
                                        <p:tgtEl>
                                          <p:spTgt spid="16">
                                            <p:txEl>
                                              <p:pRg st="10" end="10"/>
                                            </p:txEl>
                                          </p:spTgt>
                                        </p:tgtEl>
                                      </p:cBhvr>
                                    </p:animEffect>
                                  </p:childTnLst>
                                </p:cTn>
                              </p:par>
                              <p:par>
                                <p:cTn id="41" presetID="10" presetClass="entr" presetSubtype="0" fill="hold" grpId="0" nodeType="withEffect">
                                  <p:stCondLst>
                                    <p:cond delay="1500"/>
                                  </p:stCondLst>
                                  <p:childTnLst>
                                    <p:set>
                                      <p:cBhvr>
                                        <p:cTn id="42" dur="1" fill="hold">
                                          <p:stCondLst>
                                            <p:cond delay="0"/>
                                          </p:stCondLst>
                                        </p:cTn>
                                        <p:tgtEl>
                                          <p:spTgt spid="16">
                                            <p:txEl>
                                              <p:pRg st="11" end="11"/>
                                            </p:txEl>
                                          </p:spTgt>
                                        </p:tgtEl>
                                        <p:attrNameLst>
                                          <p:attrName>style.visibility</p:attrName>
                                        </p:attrNameLst>
                                      </p:cBhvr>
                                      <p:to>
                                        <p:strVal val="visible"/>
                                      </p:to>
                                    </p:set>
                                    <p:animEffect transition="in" filter="fade">
                                      <p:cBhvr>
                                        <p:cTn id="43" dur="500"/>
                                        <p:tgtEl>
                                          <p:spTgt spid="16">
                                            <p:txEl>
                                              <p:pRg st="11" end="11"/>
                                            </p:txEl>
                                          </p:spTgt>
                                        </p:tgtEl>
                                      </p:cBhvr>
                                    </p:animEffect>
                                  </p:childTnLst>
                                </p:cTn>
                              </p:par>
                              <p:par>
                                <p:cTn id="44" presetID="10" presetClass="entr" presetSubtype="0" fill="hold" grpId="0" nodeType="withEffect">
                                  <p:stCondLst>
                                    <p:cond delay="1500"/>
                                  </p:stCondLst>
                                  <p:childTnLst>
                                    <p:set>
                                      <p:cBhvr>
                                        <p:cTn id="45" dur="1" fill="hold">
                                          <p:stCondLst>
                                            <p:cond delay="0"/>
                                          </p:stCondLst>
                                        </p:cTn>
                                        <p:tgtEl>
                                          <p:spTgt spid="16">
                                            <p:txEl>
                                              <p:pRg st="12" end="12"/>
                                            </p:txEl>
                                          </p:spTgt>
                                        </p:tgtEl>
                                        <p:attrNameLst>
                                          <p:attrName>style.visibility</p:attrName>
                                        </p:attrNameLst>
                                      </p:cBhvr>
                                      <p:to>
                                        <p:strVal val="visible"/>
                                      </p:to>
                                    </p:set>
                                    <p:animEffect transition="in" filter="fade">
                                      <p:cBhvr>
                                        <p:cTn id="46" dur="500"/>
                                        <p:tgtEl>
                                          <p:spTgt spid="1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25" name="Freeform: Shape 24">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Oval 26">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Oval 28">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Freeform: Shape 30">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8" name="Rectangle 17">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6E3999-3254-FFEF-5DEB-11F1B0186F62}"/>
              </a:ext>
            </a:extLst>
          </p:cNvPr>
          <p:cNvSpPr>
            <a:spLocks noGrp="1"/>
          </p:cNvSpPr>
          <p:nvPr>
            <p:ph type="title"/>
          </p:nvPr>
        </p:nvSpPr>
        <p:spPr>
          <a:xfrm>
            <a:off x="2976373" y="266090"/>
            <a:ext cx="8281987" cy="722784"/>
          </a:xfrm>
        </p:spPr>
        <p:txBody>
          <a:bodyPr vert="horz" wrap="square" lIns="0" tIns="0" rIns="0" bIns="0" rtlCol="0" anchor="t" anchorCtr="0">
            <a:normAutofit fontScale="90000"/>
          </a:bodyPr>
          <a:lstStyle/>
          <a:p>
            <a:r>
              <a:rPr lang="en-US" sz="4800" dirty="0"/>
              <a:t>Research Objectives</a:t>
            </a:r>
          </a:p>
        </p:txBody>
      </p:sp>
      <p:sp>
        <p:nvSpPr>
          <p:cNvPr id="20" name="Oval 19">
            <a:extLst>
              <a:ext uri="{FF2B5EF4-FFF2-40B4-BE49-F238E27FC236}">
                <a16:creationId xmlns:a16="http://schemas.microsoft.com/office/drawing/2014/main" id="{504E6BD3-B518-46A4-9CC0-30D095552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9157" y="158455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2" name="Group 21">
            <a:extLst>
              <a:ext uri="{FF2B5EF4-FFF2-40B4-BE49-F238E27FC236}">
                <a16:creationId xmlns:a16="http://schemas.microsoft.com/office/drawing/2014/main" id="{A31FBE92-3FC2-48E4-874B-A5273A0425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0526" y="2488515"/>
            <a:ext cx="1262947" cy="1335600"/>
            <a:chOff x="2678417" y="2427951"/>
            <a:chExt cx="1262947" cy="1335600"/>
          </a:xfrm>
        </p:grpSpPr>
        <p:sp>
          <p:nvSpPr>
            <p:cNvPr id="23" name="Freeform: Shape 22">
              <a:extLst>
                <a:ext uri="{FF2B5EF4-FFF2-40B4-BE49-F238E27FC236}">
                  <a16:creationId xmlns:a16="http://schemas.microsoft.com/office/drawing/2014/main" id="{4F7C333A-2381-4657-ACDA-47654B21FA7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Oval 23">
              <a:extLst>
                <a:ext uri="{FF2B5EF4-FFF2-40B4-BE49-F238E27FC236}">
                  <a16:creationId xmlns:a16="http://schemas.microsoft.com/office/drawing/2014/main" id="{74A5CCC1-7BBD-4F00-82CF-C7683D9F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06BEF763-2278-5BEF-8B4A-DFCA4798E508}"/>
              </a:ext>
            </a:extLst>
          </p:cNvPr>
          <p:cNvSpPr>
            <a:spLocks noGrp="1"/>
          </p:cNvSpPr>
          <p:nvPr>
            <p:ph type="dt" sz="half" idx="10"/>
          </p:nvPr>
        </p:nvSpPr>
        <p:spPr>
          <a:xfrm>
            <a:off x="550863" y="6507212"/>
            <a:ext cx="2628900" cy="153888"/>
          </a:xfrm>
        </p:spPr>
        <p:txBody>
          <a:bodyPr vert="horz" wrap="square" lIns="0" tIns="0" rIns="0" bIns="0" rtlCol="0" anchor="ctr">
            <a:normAutofit/>
          </a:bodyPr>
          <a:lstStyle/>
          <a:p>
            <a:r>
              <a:rPr lang="en-US" dirty="0">
                <a:solidFill>
                  <a:srgbClr val="FFFFFF">
                    <a:alpha val="80000"/>
                  </a:srgbClr>
                </a:solidFill>
              </a:rPr>
              <a:t>Saturday, June 22, 2024</a:t>
            </a:r>
          </a:p>
        </p:txBody>
      </p:sp>
      <p:sp>
        <p:nvSpPr>
          <p:cNvPr id="26" name="Freeform: Shape 25">
            <a:extLst>
              <a:ext uri="{FF2B5EF4-FFF2-40B4-BE49-F238E27FC236}">
                <a16:creationId xmlns:a16="http://schemas.microsoft.com/office/drawing/2014/main" id="{A0DAEA90-11E9-4069-BC2C-6F65C6C1C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600937" y="4090109"/>
            <a:ext cx="3682485" cy="1853969"/>
          </a:xfrm>
          <a:custGeom>
            <a:avLst/>
            <a:gdLst>
              <a:gd name="connsiteX0" fmla="*/ 3682485 w 3682485"/>
              <a:gd name="connsiteY0" fmla="*/ 1853969 h 1853969"/>
              <a:gd name="connsiteX1" fmla="*/ 2755500 w 3682485"/>
              <a:gd name="connsiteY1" fmla="*/ 1853969 h 1853969"/>
              <a:gd name="connsiteX2" fmla="*/ 1828517 w 3682485"/>
              <a:gd name="connsiteY2" fmla="*/ 926985 h 1853969"/>
              <a:gd name="connsiteX3" fmla="*/ 901534 w 3682485"/>
              <a:gd name="connsiteY3" fmla="*/ 1853969 h 1853969"/>
              <a:gd name="connsiteX4" fmla="*/ 293606 w 3682485"/>
              <a:gd name="connsiteY4" fmla="*/ 1853969 h 1853969"/>
              <a:gd name="connsiteX5" fmla="*/ 0 w 3682485"/>
              <a:gd name="connsiteY5" fmla="*/ 1560363 h 1853969"/>
              <a:gd name="connsiteX6" fmla="*/ 12215 w 3682485"/>
              <a:gd name="connsiteY6" fmla="*/ 1480329 h 1853969"/>
              <a:gd name="connsiteX7" fmla="*/ 1828517 w 3682485"/>
              <a:gd name="connsiteY7" fmla="*/ 0 h 1853969"/>
              <a:gd name="connsiteX8" fmla="*/ 3682485 w 3682485"/>
              <a:gd name="connsiteY8"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2485" h="1853969">
                <a:moveTo>
                  <a:pt x="3682485" y="1853969"/>
                </a:moveTo>
                <a:lnTo>
                  <a:pt x="2755500" y="1853969"/>
                </a:lnTo>
                <a:cubicBezTo>
                  <a:pt x="2755500" y="1342010"/>
                  <a:pt x="2340476" y="926985"/>
                  <a:pt x="1828517" y="926985"/>
                </a:cubicBezTo>
                <a:cubicBezTo>
                  <a:pt x="1316558" y="926985"/>
                  <a:pt x="901534" y="1342010"/>
                  <a:pt x="901534" y="1853969"/>
                </a:cubicBezTo>
                <a:lnTo>
                  <a:pt x="293606" y="1853969"/>
                </a:lnTo>
                <a:lnTo>
                  <a:pt x="0" y="1560363"/>
                </a:lnTo>
                <a:lnTo>
                  <a:pt x="12215" y="1480329"/>
                </a:lnTo>
                <a:cubicBezTo>
                  <a:pt x="185091" y="635508"/>
                  <a:pt x="932589" y="0"/>
                  <a:pt x="1828517" y="0"/>
                </a:cubicBezTo>
                <a:cubicBezTo>
                  <a:pt x="2852434" y="0"/>
                  <a:pt x="3682485" y="830051"/>
                  <a:pt x="368248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508000" dist="101600" dir="96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7" name="Slide Number Placeholder 6">
            <a:extLst>
              <a:ext uri="{FF2B5EF4-FFF2-40B4-BE49-F238E27FC236}">
                <a16:creationId xmlns:a16="http://schemas.microsoft.com/office/drawing/2014/main" id="{B7BF2574-38AA-457D-29DD-47FC4E5B611C}"/>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8</a:t>
            </a:fld>
            <a:endParaRPr lang="en-US">
              <a:solidFill>
                <a:schemeClr val="tx1">
                  <a:alpha val="80000"/>
                </a:schemeClr>
              </a:solidFill>
            </a:endParaRPr>
          </a:p>
        </p:txBody>
      </p:sp>
      <p:sp>
        <p:nvSpPr>
          <p:cNvPr id="28" name="Freeform: Shape 27">
            <a:extLst>
              <a:ext uri="{FF2B5EF4-FFF2-40B4-BE49-F238E27FC236}">
                <a16:creationId xmlns:a16="http://schemas.microsoft.com/office/drawing/2014/main" id="{E0E8189B-747E-48AE-99A9-1BEE680125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flipH="1" flipV="1">
            <a:off x="8711129" y="3843994"/>
            <a:ext cx="3644147" cy="2149759"/>
          </a:xfrm>
          <a:custGeom>
            <a:avLst/>
            <a:gdLst>
              <a:gd name="connsiteX0" fmla="*/ 3644147 w 3644147"/>
              <a:gd name="connsiteY0" fmla="*/ 2149759 h 2149759"/>
              <a:gd name="connsiteX1" fmla="*/ 2717163 w 3644147"/>
              <a:gd name="connsiteY1" fmla="*/ 2149759 h 2149759"/>
              <a:gd name="connsiteX2" fmla="*/ 1790179 w 3644147"/>
              <a:gd name="connsiteY2" fmla="*/ 1074881 h 2149759"/>
              <a:gd name="connsiteX3" fmla="*/ 863196 w 3644147"/>
              <a:gd name="connsiteY3" fmla="*/ 2149759 h 2149759"/>
              <a:gd name="connsiteX4" fmla="*/ 551057 w 3644147"/>
              <a:gd name="connsiteY4" fmla="*/ 2149759 h 2149759"/>
              <a:gd name="connsiteX5" fmla="*/ 0 w 3644147"/>
              <a:gd name="connsiteY5" fmla="*/ 1598702 h 2149759"/>
              <a:gd name="connsiteX6" fmla="*/ 19562 w 3644147"/>
              <a:gd name="connsiteY6" fmla="*/ 1510486 h 2149759"/>
              <a:gd name="connsiteX7" fmla="*/ 1790179 w 3644147"/>
              <a:gd name="connsiteY7" fmla="*/ 0 h 2149759"/>
              <a:gd name="connsiteX8" fmla="*/ 3644147 w 3644147"/>
              <a:gd name="connsiteY8" fmla="*/ 2149759 h 2149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44147" h="2149759">
                <a:moveTo>
                  <a:pt x="3644147" y="2149759"/>
                </a:moveTo>
                <a:lnTo>
                  <a:pt x="2717163" y="2149759"/>
                </a:lnTo>
                <a:cubicBezTo>
                  <a:pt x="2717162" y="1556120"/>
                  <a:pt x="2302138" y="1074880"/>
                  <a:pt x="1790179" y="1074881"/>
                </a:cubicBezTo>
                <a:cubicBezTo>
                  <a:pt x="1278220" y="1074880"/>
                  <a:pt x="863196" y="1556119"/>
                  <a:pt x="863196" y="2149759"/>
                </a:cubicBezTo>
                <a:lnTo>
                  <a:pt x="551057" y="2149759"/>
                </a:lnTo>
                <a:lnTo>
                  <a:pt x="0" y="1598702"/>
                </a:lnTo>
                <a:lnTo>
                  <a:pt x="19562" y="1510486"/>
                </a:lnTo>
                <a:cubicBezTo>
                  <a:pt x="254295" y="635388"/>
                  <a:pt x="958246" y="0"/>
                  <a:pt x="1790179" y="0"/>
                </a:cubicBezTo>
                <a:cubicBezTo>
                  <a:pt x="2814097" y="0"/>
                  <a:pt x="3644147" y="962481"/>
                  <a:pt x="3644147" y="2149759"/>
                </a:cubicBezTo>
                <a:close/>
              </a:path>
            </a:pathLst>
          </a:custGeom>
          <a:solidFill>
            <a:schemeClr val="bg2">
              <a:lumMod val="50000"/>
              <a:lumOff val="50000"/>
              <a:alpha val="6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 Placeholder 3">
            <a:extLst>
              <a:ext uri="{FF2B5EF4-FFF2-40B4-BE49-F238E27FC236}">
                <a16:creationId xmlns:a16="http://schemas.microsoft.com/office/drawing/2014/main" id="{9A6824B1-1D42-B9CA-FD69-FE71B86088D2}"/>
              </a:ext>
            </a:extLst>
          </p:cNvPr>
          <p:cNvSpPr>
            <a:spLocks noGrp="1"/>
          </p:cNvSpPr>
          <p:nvPr>
            <p:ph type="body" sz="half" idx="2"/>
          </p:nvPr>
        </p:nvSpPr>
        <p:spPr>
          <a:xfrm>
            <a:off x="1865313" y="1096441"/>
            <a:ext cx="7870917" cy="3363156"/>
          </a:xfrm>
        </p:spPr>
        <p:txBody>
          <a:bodyPr vert="horz" wrap="square" lIns="0" tIns="0" rIns="0" bIns="0" rtlCol="0" anchor="t">
            <a:noAutofit/>
          </a:bodyPr>
          <a:lstStyle/>
          <a:p>
            <a:pPr indent="-228600">
              <a:lnSpc>
                <a:spcPct val="100000"/>
              </a:lnSpc>
              <a:buFont typeface="Arial" panose="020B0604020202020204" pitchFamily="34" charset="0"/>
              <a:buChar char="•"/>
            </a:pPr>
            <a:r>
              <a:rPr lang="en-US" sz="1800" dirty="0">
                <a:solidFill>
                  <a:srgbClr val="FFFFFF"/>
                </a:solidFill>
              </a:rPr>
              <a:t>The system provides the user with their optimal caloric intake depending on the data they input in the system using our calculations </a:t>
            </a:r>
          </a:p>
          <a:p>
            <a:pPr indent="-228600">
              <a:lnSpc>
                <a:spcPct val="100000"/>
              </a:lnSpc>
              <a:buFont typeface="Arial" panose="020B0604020202020204" pitchFamily="34" charset="0"/>
              <a:buChar char="•"/>
            </a:pPr>
            <a:r>
              <a:rPr lang="en-US" sz="1800" dirty="0">
                <a:solidFill>
                  <a:srgbClr val="FFFFFF"/>
                </a:solidFill>
              </a:rPr>
              <a:t>Users can input their ingredients and calculate their caloric intake</a:t>
            </a:r>
          </a:p>
          <a:p>
            <a:pPr indent="-228600">
              <a:lnSpc>
                <a:spcPct val="100000"/>
              </a:lnSpc>
              <a:buFont typeface="Arial" panose="020B0604020202020204" pitchFamily="34" charset="0"/>
              <a:buChar char="•"/>
            </a:pPr>
            <a:r>
              <a:rPr lang="en-US" sz="1800" dirty="0">
                <a:solidFill>
                  <a:srgbClr val="FFFFFF"/>
                </a:solidFill>
              </a:rPr>
              <a:t>Include features like portion sizes, customizable meal templates.</a:t>
            </a:r>
          </a:p>
          <a:p>
            <a:pPr indent="-228600">
              <a:lnSpc>
                <a:spcPct val="100000"/>
              </a:lnSpc>
              <a:buFont typeface="Arial" panose="020B0604020202020204" pitchFamily="34" charset="0"/>
              <a:buChar char="•"/>
            </a:pPr>
            <a:r>
              <a:rPr lang="en-US" sz="1800" dirty="0">
                <a:solidFill>
                  <a:srgbClr val="FFFFFF"/>
                </a:solidFill>
              </a:rPr>
              <a:t>helps them find the nutritional values of the items they use in their meal or the meal itself by looking it up manually using the database we have provided on the system of the ingredients and their nutritional values.</a:t>
            </a:r>
          </a:p>
          <a:p>
            <a:pPr indent="-228600">
              <a:lnSpc>
                <a:spcPct val="100000"/>
              </a:lnSpc>
              <a:buFont typeface="Arial" panose="020B0604020202020204" pitchFamily="34" charset="0"/>
              <a:buChar char="•"/>
            </a:pPr>
            <a:r>
              <a:rPr lang="en-US" sz="1800" dirty="0">
                <a:solidFill>
                  <a:srgbClr val="FFFFFF"/>
                </a:solidFill>
              </a:rPr>
              <a:t>include details such as calories, macronutrients (protein, carbohydrates, water)</a:t>
            </a:r>
          </a:p>
          <a:p>
            <a:pPr indent="-228600">
              <a:lnSpc>
                <a:spcPct val="100000"/>
              </a:lnSpc>
              <a:buFont typeface="Arial" panose="020B0604020202020204" pitchFamily="34" charset="0"/>
              <a:buChar char="•"/>
            </a:pPr>
            <a:r>
              <a:rPr lang="en-US" sz="1800" dirty="0">
                <a:solidFill>
                  <a:srgbClr val="FFFFFF"/>
                </a:solidFill>
              </a:rPr>
              <a:t>Implement a machine learning (ML) model capable of identifying ingredients from user-uploaded images.</a:t>
            </a:r>
          </a:p>
          <a:p>
            <a:pPr indent="-228600">
              <a:lnSpc>
                <a:spcPct val="100000"/>
              </a:lnSpc>
              <a:buFont typeface="Arial" panose="020B0604020202020204" pitchFamily="34" charset="0"/>
              <a:buChar char="•"/>
            </a:pPr>
            <a:r>
              <a:rPr lang="en-US" sz="1800" dirty="0">
                <a:solidFill>
                  <a:srgbClr val="FFFFFF"/>
                </a:solidFill>
              </a:rPr>
              <a:t>When users take a picture of their ingredients, the ML model analyzes the image and identifies each item.</a:t>
            </a:r>
          </a:p>
        </p:txBody>
      </p:sp>
      <p:sp>
        <p:nvSpPr>
          <p:cNvPr id="30" name="Oval 29">
            <a:extLst>
              <a:ext uri="{FF2B5EF4-FFF2-40B4-BE49-F238E27FC236}">
                <a16:creationId xmlns:a16="http://schemas.microsoft.com/office/drawing/2014/main" id="{D9DE43D0-73AC-46B4-A39F-E66967A1F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0021470" y="292006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Freeform: Shape 31">
            <a:extLst>
              <a:ext uri="{FF2B5EF4-FFF2-40B4-BE49-F238E27FC236}">
                <a16:creationId xmlns:a16="http://schemas.microsoft.com/office/drawing/2014/main" id="{803C343E-7EAC-4512-955A-33B1833F2D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flipH="1" flipV="1">
            <a:off x="11901768" y="4915975"/>
            <a:ext cx="214196" cy="701949"/>
          </a:xfrm>
          <a:custGeom>
            <a:avLst/>
            <a:gdLst>
              <a:gd name="connsiteX0" fmla="*/ 128682 w 214196"/>
              <a:gd name="connsiteY0" fmla="*/ 9479 h 701949"/>
              <a:gd name="connsiteX1" fmla="*/ 214196 w 214196"/>
              <a:gd name="connsiteY1" fmla="*/ 466589 h 701949"/>
              <a:gd name="connsiteX2" fmla="*/ 213337 w 214196"/>
              <a:gd name="connsiteY2" fmla="*/ 503724 h 701949"/>
              <a:gd name="connsiteX3" fmla="*/ 15112 w 214196"/>
              <a:gd name="connsiteY3" fmla="*/ 701949 h 701949"/>
              <a:gd name="connsiteX4" fmla="*/ 8417 w 214196"/>
              <a:gd name="connsiteY4" fmla="*/ 648207 h 701949"/>
              <a:gd name="connsiteX5" fmla="*/ 0 w 214196"/>
              <a:gd name="connsiteY5" fmla="*/ 466589 h 701949"/>
              <a:gd name="connsiteX6" fmla="*/ 107098 w 214196"/>
              <a:gd name="connsiteY6" fmla="*/ 0 h 701949"/>
              <a:gd name="connsiteX7" fmla="*/ 128682 w 214196"/>
              <a:gd name="connsiteY7" fmla="*/ 9479 h 701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196" h="701949">
                <a:moveTo>
                  <a:pt x="128682" y="9479"/>
                </a:moveTo>
                <a:cubicBezTo>
                  <a:pt x="177485" y="52987"/>
                  <a:pt x="214196" y="241110"/>
                  <a:pt x="214196" y="466589"/>
                </a:cubicBezTo>
                <a:lnTo>
                  <a:pt x="213337" y="503724"/>
                </a:lnTo>
                <a:lnTo>
                  <a:pt x="15112" y="701949"/>
                </a:lnTo>
                <a:lnTo>
                  <a:pt x="8417" y="648207"/>
                </a:lnTo>
                <a:cubicBezTo>
                  <a:pt x="2997" y="592384"/>
                  <a:pt x="0" y="531011"/>
                  <a:pt x="0" y="466589"/>
                </a:cubicBezTo>
                <a:cubicBezTo>
                  <a:pt x="0" y="208899"/>
                  <a:pt x="47949" y="0"/>
                  <a:pt x="107098" y="0"/>
                </a:cubicBezTo>
                <a:cubicBezTo>
                  <a:pt x="114492" y="0"/>
                  <a:pt x="121710" y="3264"/>
                  <a:pt x="128682" y="9479"/>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90403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F81A1-E45B-1C55-856A-7468C33A9CBD}"/>
              </a:ext>
            </a:extLst>
          </p:cNvPr>
          <p:cNvSpPr>
            <a:spLocks noGrp="1"/>
          </p:cNvSpPr>
          <p:nvPr>
            <p:ph type="title"/>
          </p:nvPr>
        </p:nvSpPr>
        <p:spPr/>
        <p:txBody>
          <a:bodyPr/>
          <a:lstStyle/>
          <a:p>
            <a:pPr algn="ctr"/>
            <a:r>
              <a:rPr lang="en-US" dirty="0"/>
              <a:t>System Design</a:t>
            </a:r>
          </a:p>
        </p:txBody>
      </p:sp>
      <p:sp>
        <p:nvSpPr>
          <p:cNvPr id="4" name="Text Placeholder 3">
            <a:extLst>
              <a:ext uri="{FF2B5EF4-FFF2-40B4-BE49-F238E27FC236}">
                <a16:creationId xmlns:a16="http://schemas.microsoft.com/office/drawing/2014/main" id="{97860FB7-566A-D91F-837B-C24FEE844C4B}"/>
              </a:ext>
            </a:extLst>
          </p:cNvPr>
          <p:cNvSpPr>
            <a:spLocks noGrp="1"/>
          </p:cNvSpPr>
          <p:nvPr>
            <p:ph type="body" sz="half" idx="2"/>
          </p:nvPr>
        </p:nvSpPr>
        <p:spPr>
          <a:xfrm>
            <a:off x="550863" y="1750060"/>
            <a:ext cx="11280353" cy="4342765"/>
          </a:xfrm>
        </p:spPr>
        <p:txBody>
          <a:bodyPr/>
          <a:lstStyle/>
          <a:p>
            <a:pPr marL="514350" indent="-514350">
              <a:buFont typeface="Arial" panose="020B0604020202020204" pitchFamily="34" charset="0"/>
              <a:buChar char="•"/>
            </a:pPr>
            <a:r>
              <a:rPr lang="en-US" sz="2800" dirty="0"/>
              <a:t>We used 3 designs to describe our system and explain it and there are :</a:t>
            </a:r>
          </a:p>
          <a:p>
            <a:pPr marL="514350" indent="-514350">
              <a:buFont typeface="+mj-lt"/>
              <a:buAutoNum type="arabicPeriod"/>
            </a:pPr>
            <a:r>
              <a:rPr lang="en-US" sz="2800" dirty="0"/>
              <a:t>Sequence diagram</a:t>
            </a:r>
          </a:p>
          <a:p>
            <a:pPr marL="514350" indent="-514350">
              <a:buFont typeface="+mj-lt"/>
              <a:buAutoNum type="arabicPeriod"/>
            </a:pPr>
            <a:r>
              <a:rPr lang="en-US" sz="2800" dirty="0"/>
              <a:t>Class diagram</a:t>
            </a:r>
          </a:p>
          <a:p>
            <a:pPr marL="514350" indent="-514350">
              <a:buFont typeface="+mj-lt"/>
              <a:buAutoNum type="arabicPeriod"/>
            </a:pPr>
            <a:r>
              <a:rPr lang="en-US" sz="2800" dirty="0"/>
              <a:t>Use case diagram </a:t>
            </a:r>
          </a:p>
          <a:p>
            <a:pPr marL="514350" indent="-514350">
              <a:buFont typeface="+mj-lt"/>
              <a:buAutoNum type="arabicPeriod"/>
            </a:pPr>
            <a:endParaRPr lang="en-US" sz="2800" dirty="0"/>
          </a:p>
        </p:txBody>
      </p:sp>
      <p:sp>
        <p:nvSpPr>
          <p:cNvPr id="5" name="Date Placeholder 4">
            <a:extLst>
              <a:ext uri="{FF2B5EF4-FFF2-40B4-BE49-F238E27FC236}">
                <a16:creationId xmlns:a16="http://schemas.microsoft.com/office/drawing/2014/main" id="{1E86ED63-5B50-44DA-421E-7E9E3D603EB4}"/>
              </a:ext>
            </a:extLst>
          </p:cNvPr>
          <p:cNvSpPr>
            <a:spLocks noGrp="1"/>
          </p:cNvSpPr>
          <p:nvPr>
            <p:ph type="dt" sz="half" idx="10"/>
          </p:nvPr>
        </p:nvSpPr>
        <p:spPr/>
        <p:txBody>
          <a:bodyPr/>
          <a:lstStyle/>
          <a:p>
            <a:r>
              <a:rPr lang="en-US" dirty="0">
                <a:solidFill>
                  <a:srgbClr val="FFFFFF">
                    <a:alpha val="80000"/>
                  </a:srgbClr>
                </a:solidFill>
              </a:rPr>
              <a:t>Saturday, June 22, 2024</a:t>
            </a:r>
          </a:p>
        </p:txBody>
      </p:sp>
      <p:sp>
        <p:nvSpPr>
          <p:cNvPr id="7" name="Slide Number Placeholder 6">
            <a:extLst>
              <a:ext uri="{FF2B5EF4-FFF2-40B4-BE49-F238E27FC236}">
                <a16:creationId xmlns:a16="http://schemas.microsoft.com/office/drawing/2014/main" id="{36F4D372-8894-784D-2098-5A1B3A9BBB1D}"/>
              </a:ext>
            </a:extLst>
          </p:cNvPr>
          <p:cNvSpPr>
            <a:spLocks noGrp="1"/>
          </p:cNvSpPr>
          <p:nvPr>
            <p:ph type="sldNum" sz="quarter" idx="12"/>
          </p:nvPr>
        </p:nvSpPr>
        <p:spPr/>
        <p:txBody>
          <a:bodyPr/>
          <a:lstStyle/>
          <a:p>
            <a:fld id="{DBA1B0FB-D917-4C8C-928F-313BD683BF39}" type="slidenum">
              <a:rPr lang="en-US" smtClean="0"/>
              <a:t>9</a:t>
            </a:fld>
            <a:endParaRPr lang="en-US"/>
          </a:p>
        </p:txBody>
      </p:sp>
    </p:spTree>
    <p:extLst>
      <p:ext uri="{BB962C8B-B14F-4D97-AF65-F5344CB8AC3E}">
        <p14:creationId xmlns:p14="http://schemas.microsoft.com/office/powerpoint/2010/main" val="341031679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www.w3.org/XML/1998/namespace"/>
    <ds:schemaRef ds:uri="http://purl.org/dc/dcmitype/"/>
    <ds:schemaRef ds:uri="71af3243-3dd4-4a8d-8c0d-dd76da1f02a5"/>
    <ds:schemaRef ds:uri="http://schemas.microsoft.com/office/2006/documentManagement/types"/>
    <ds:schemaRef ds:uri="230e9df3-be65-4c73-a93b-d1236ebd677e"/>
    <ds:schemaRef ds:uri="16c05727-aa75-4e4a-9b5f-8a80a1165891"/>
    <ds:schemaRef ds:uri="http://schemas.openxmlformats.org/package/2006/metadata/core-properties"/>
    <ds:schemaRef ds:uri="http://purl.org/dc/elements/1.1/"/>
    <ds:schemaRef ds:uri="http://purl.org/dc/terms/"/>
    <ds:schemaRef ds:uri="http://schemas.microsoft.com/office/infopath/2007/PartnerControls"/>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{7C3BB688-A961-4FCE-A5D6-63DB9F84E7B8}tf33713516_win32</Template>
  <TotalTime>1472</TotalTime>
  <Words>2773</Words>
  <Application>Microsoft Office PowerPoint</Application>
  <PresentationFormat>Widescreen</PresentationFormat>
  <Paragraphs>322</Paragraphs>
  <Slides>45</Slides>
  <Notes>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Calibri</vt:lpstr>
      <vt:lpstr>gg sans</vt:lpstr>
      <vt:lpstr>Gill Sans MT</vt:lpstr>
      <vt:lpstr>Gill Sans MT (Body)</vt:lpstr>
      <vt:lpstr>inherit</vt:lpstr>
      <vt:lpstr>Söhne</vt:lpstr>
      <vt:lpstr>Times New Roman</vt:lpstr>
      <vt:lpstr>Walbaum Display</vt:lpstr>
      <vt:lpstr>3DFloatVTI</vt:lpstr>
      <vt:lpstr>Healthawy</vt:lpstr>
      <vt:lpstr>Working Team</vt:lpstr>
      <vt:lpstr>Abstract</vt:lpstr>
      <vt:lpstr>Agenda</vt:lpstr>
      <vt:lpstr>Introduction</vt:lpstr>
      <vt:lpstr>Problem Statement</vt:lpstr>
      <vt:lpstr>Similar applications</vt:lpstr>
      <vt:lpstr>Research Objectives</vt:lpstr>
      <vt:lpstr>System Design</vt:lpstr>
      <vt:lpstr>Sequence  diagram :</vt:lpstr>
      <vt:lpstr>Class diagram :</vt:lpstr>
      <vt:lpstr>Use case diagram : </vt:lpstr>
      <vt:lpstr>Methodology of Proposed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Source of data </vt:lpstr>
      <vt:lpstr>RoboFlow Universe.</vt:lpstr>
      <vt:lpstr>YoloV5 (You Only Look Once)</vt:lpstr>
      <vt:lpstr>Data Collection :</vt:lpstr>
      <vt:lpstr>data pre-processing:</vt:lpstr>
      <vt:lpstr>Data Augmentation:</vt:lpstr>
      <vt:lpstr>Food classification using YoloV5:</vt:lpstr>
      <vt:lpstr>The databases we used throughout the project:</vt:lpstr>
      <vt:lpstr>Detection Process</vt:lpstr>
      <vt:lpstr>before and after using the model</vt:lpstr>
      <vt:lpstr>Model accuracy</vt:lpstr>
      <vt:lpstr>Model accuracy</vt:lpstr>
      <vt:lpstr>Testing and maintenance:</vt:lpstr>
      <vt:lpstr>Demo</vt:lpstr>
      <vt:lpstr>Conclusion</vt:lpstr>
      <vt:lpstr>Future Work</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Healthawy</dc:title>
  <dc:creator>Ali Selim</dc:creator>
  <cp:lastModifiedBy>john tamer</cp:lastModifiedBy>
  <cp:revision>84</cp:revision>
  <dcterms:created xsi:type="dcterms:W3CDTF">2024-02-07T20:53:47Z</dcterms:created>
  <dcterms:modified xsi:type="dcterms:W3CDTF">2024-06-21T20:45:10Z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